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20" r:id="rId2"/>
    <p:sldId id="321" r:id="rId3"/>
    <p:sldId id="322" r:id="rId4"/>
    <p:sldId id="326" r:id="rId5"/>
    <p:sldId id="327" r:id="rId6"/>
    <p:sldId id="328" r:id="rId7"/>
    <p:sldId id="329" r:id="rId8"/>
    <p:sldId id="330" r:id="rId9"/>
    <p:sldId id="331" r:id="rId10"/>
    <p:sldId id="332" r:id="rId11"/>
    <p:sldId id="333" r:id="rId12"/>
    <p:sldId id="339" r:id="rId13"/>
    <p:sldId id="344" r:id="rId14"/>
    <p:sldId id="354" r:id="rId15"/>
    <p:sldId id="351" r:id="rId16"/>
    <p:sldId id="355" r:id="rId17"/>
    <p:sldId id="340" r:id="rId18"/>
    <p:sldId id="280" r:id="rId19"/>
    <p:sldId id="295" r:id="rId20"/>
    <p:sldId id="348" r:id="rId21"/>
    <p:sldId id="342" r:id="rId22"/>
    <p:sldId id="357" r:id="rId23"/>
    <p:sldId id="356" r:id="rId24"/>
    <p:sldId id="353" r:id="rId25"/>
    <p:sldId id="272" r:id="rId2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46" autoAdjust="0"/>
    <p:restoredTop sz="94660"/>
  </p:normalViewPr>
  <p:slideViewPr>
    <p:cSldViewPr>
      <p:cViewPr>
        <p:scale>
          <a:sx n="70" d="100"/>
          <a:sy n="70" d="100"/>
        </p:scale>
        <p:origin x="-127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8/6/2023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14</a:t>
            </a:fld>
            <a:endParaRPr lang="lv-LV"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709C2191-EFB5-49F6-B896-FE5927E63A5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14.wmf"/></Relationships>
</file>

<file path=ppt/slides/_rels/slide1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7.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7.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Pilsēta kalnā esiet Jūs visi</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a:t>
            </a:fld>
            <a:endParaRPr lang="lv-LV" smtClean="0"/>
          </a:p>
        </p:txBody>
      </p:sp>
      <p:pic>
        <p:nvPicPr>
          <p:cNvPr id="6" name="Picture 7"/>
          <p:cNvPicPr>
            <a:picLocks noChangeAspect="1" noChangeArrowheads="1"/>
          </p:cNvPicPr>
          <p:nvPr/>
        </p:nvPicPr>
        <p:blipFill>
          <a:blip r:embed="rId2" cstate="print"/>
          <a:srcRect/>
          <a:stretch>
            <a:fillRect/>
          </a:stretch>
        </p:blipFill>
        <p:spPr bwMode="auto">
          <a:xfrm>
            <a:off x="5292080" y="764704"/>
            <a:ext cx="3851920" cy="5961822"/>
          </a:xfrm>
          <a:prstGeom prst="rect">
            <a:avLst/>
          </a:prstGeom>
          <a:ln>
            <a:noFill/>
          </a:ln>
          <a:effectLst>
            <a:softEdge rad="112500"/>
          </a:effectLst>
        </p:spPr>
      </p:pic>
      <p:sp>
        <p:nvSpPr>
          <p:cNvPr id="8" name="Rectangle 4"/>
          <p:cNvSpPr txBox="1">
            <a:spLocks noChangeArrowheads="1"/>
          </p:cNvSpPr>
          <p:nvPr/>
        </p:nvSpPr>
        <p:spPr>
          <a:xfrm>
            <a:off x="0" y="2132856"/>
            <a:ext cx="4355976" cy="1125538"/>
          </a:xfrm>
          <a:prstGeom prst="rect">
            <a:avLst/>
          </a:prstGeom>
        </p:spPr>
        <p:txBody>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9" name="Rounded Rectangle 8"/>
          <p:cNvSpPr/>
          <p:nvPr/>
        </p:nvSpPr>
        <p:spPr>
          <a:xfrm>
            <a:off x="251520" y="1484784"/>
            <a:ext cx="4968552" cy="39604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i="1" kern="0" dirty="0" smtClean="0">
                <a:solidFill>
                  <a:schemeClr val="tx1"/>
                </a:solidFill>
              </a:rPr>
              <a:t> Jēzus: Jūs esat pasaules gaisma: pilsēta, kas atrodas kalnā, nevar būt apslēpta.</a:t>
            </a:r>
            <a:r>
              <a:rPr lang="lv-LV" sz="4000" kern="0" dirty="0" smtClean="0">
                <a:solidFill>
                  <a:schemeClr val="tx1"/>
                </a:solidFill>
              </a:rPr>
              <a:t> (Mt.5:14)</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468313" y="476250"/>
            <a:ext cx="8229600" cy="792163"/>
          </a:xfrm>
        </p:spPr>
        <p:txBody>
          <a:bodyPr/>
          <a:lstStyle/>
          <a:p>
            <a:pPr eaLnBrk="1" hangingPunct="1"/>
            <a:r>
              <a:rPr lang="lv-LV" b="1" smtClean="0"/>
              <a:t>Dievs, Jā! Kāpēc Jēzus?</a:t>
            </a:r>
          </a:p>
        </p:txBody>
      </p:sp>
      <p:pic>
        <p:nvPicPr>
          <p:cNvPr id="11269" name="Picture 5"/>
          <p:cNvPicPr>
            <a:picLocks noChangeAspect="1" noChangeArrowheads="1"/>
          </p:cNvPicPr>
          <p:nvPr/>
        </p:nvPicPr>
        <p:blipFill>
          <a:blip r:embed="rId2" cstate="print"/>
          <a:srcRect/>
          <a:stretch>
            <a:fillRect/>
          </a:stretch>
        </p:blipFill>
        <p:spPr bwMode="auto">
          <a:xfrm>
            <a:off x="6444208" y="1844824"/>
            <a:ext cx="2411792" cy="347987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ounded Rectangle 5"/>
          <p:cNvSpPr/>
          <p:nvPr/>
        </p:nvSpPr>
        <p:spPr>
          <a:xfrm>
            <a:off x="395536" y="3789040"/>
            <a:ext cx="5688632"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pPr>
            <a:r>
              <a:rPr lang="lv-LV" sz="3600" dirty="0" smtClean="0">
                <a:solidFill>
                  <a:schemeClr val="tx1"/>
                </a:solidFill>
              </a:rPr>
              <a:t>Kā </a:t>
            </a:r>
            <a:r>
              <a:rPr lang="lv-LV" sz="3600" b="1" dirty="0" smtClean="0">
                <a:solidFill>
                  <a:schemeClr val="tx1"/>
                </a:solidFill>
              </a:rPr>
              <a:t>skolā</a:t>
            </a:r>
            <a:r>
              <a:rPr lang="lv-LV" sz="3600" dirty="0" smtClean="0">
                <a:solidFill>
                  <a:schemeClr val="tx1"/>
                </a:solidFill>
              </a:rPr>
              <a:t>, ja gribi nolikt </a:t>
            </a:r>
            <a:r>
              <a:rPr lang="lv-LV" sz="3600" b="1" dirty="0" smtClean="0">
                <a:solidFill>
                  <a:schemeClr val="tx1"/>
                </a:solidFill>
              </a:rPr>
              <a:t>eksāmenu</a:t>
            </a:r>
            <a:r>
              <a:rPr lang="lv-LV" sz="3600" dirty="0" smtClean="0">
                <a:solidFill>
                  <a:schemeClr val="tx1"/>
                </a:solidFill>
              </a:rPr>
              <a:t>, tad svarīgi ir zināt, ko māca </a:t>
            </a:r>
            <a:r>
              <a:rPr lang="lv-LV" sz="3600" b="1" dirty="0" smtClean="0">
                <a:solidFill>
                  <a:schemeClr val="tx1"/>
                </a:solidFill>
              </a:rPr>
              <a:t>skolotājs</a:t>
            </a:r>
            <a:r>
              <a:rPr lang="lv-LV" sz="3600" dirty="0" smtClean="0">
                <a:solidFill>
                  <a:schemeClr val="tx1"/>
                </a:solidFill>
              </a:rPr>
              <a:t>!</a:t>
            </a:r>
          </a:p>
        </p:txBody>
      </p:sp>
      <p:sp>
        <p:nvSpPr>
          <p:cNvPr id="7" name="Rounded Rectangle 6"/>
          <p:cNvSpPr/>
          <p:nvPr/>
        </p:nvSpPr>
        <p:spPr>
          <a:xfrm>
            <a:off x="539552" y="1484784"/>
            <a:ext cx="5472608"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pPr>
            <a:r>
              <a:rPr lang="lv-LV" sz="3600" dirty="0" smtClean="0">
                <a:solidFill>
                  <a:schemeClr val="tx1"/>
                </a:solidFill>
              </a:rPr>
              <a:t>Nav svarīgi, ka ir </a:t>
            </a:r>
            <a:r>
              <a:rPr lang="lv-LV" sz="3600" b="1" dirty="0" smtClean="0">
                <a:solidFill>
                  <a:schemeClr val="tx1"/>
                </a:solidFill>
              </a:rPr>
              <a:t>vispār kāda ticība</a:t>
            </a:r>
            <a:r>
              <a:rPr lang="lv-LV" sz="3600" dirty="0" smtClean="0">
                <a:solidFill>
                  <a:schemeClr val="tx1"/>
                </a:solidFill>
              </a:rPr>
              <a:t>, svarīgi ir, ka tev ir </a:t>
            </a:r>
            <a:r>
              <a:rPr lang="lv-LV" sz="3600" b="1" dirty="0" smtClean="0">
                <a:solidFill>
                  <a:schemeClr val="tx1"/>
                </a:solidFill>
              </a:rPr>
              <a:t>glābjoša ticība</a:t>
            </a:r>
            <a:r>
              <a:rPr lang="lv-LV" sz="3600" dirty="0" smtClean="0">
                <a:solidFill>
                  <a:schemeClr val="tx1"/>
                </a:solidFill>
              </a:rPr>
              <a: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8" presetClass="entr" presetSubtype="16" fill="hold" nodeType="withEffect">
                                  <p:stCondLst>
                                    <p:cond delay="0"/>
                                  </p:stCondLst>
                                  <p:childTnLst>
                                    <p:set>
                                      <p:cBhvr>
                                        <p:cTn id="9" dur="1" fill="hold">
                                          <p:stCondLst>
                                            <p:cond delay="0"/>
                                          </p:stCondLst>
                                        </p:cTn>
                                        <p:tgtEl>
                                          <p:spTgt spid="11269"/>
                                        </p:tgtEl>
                                        <p:attrNameLst>
                                          <p:attrName>style.visibility</p:attrName>
                                        </p:attrNameLst>
                                      </p:cBhvr>
                                      <p:to>
                                        <p:strVal val="visible"/>
                                      </p:to>
                                    </p:set>
                                    <p:animEffect transition="in" filter="diamond(in)">
                                      <p:cBhvr>
                                        <p:cTn id="10" dur="2000"/>
                                        <p:tgtEl>
                                          <p:spTgt spid="11269"/>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5. Glābjoša Ticība Jēzum Kristum</a:t>
            </a:r>
          </a:p>
        </p:txBody>
      </p:sp>
      <p:sp>
        <p:nvSpPr>
          <p:cNvPr id="7" name="Rectangle 6"/>
          <p:cNvSpPr>
            <a:spLocks noChangeArrowheads="1"/>
          </p:cNvSpPr>
          <p:nvPr/>
        </p:nvSpPr>
        <p:spPr bwMode="auto">
          <a:xfrm>
            <a:off x="0" y="719400"/>
            <a:ext cx="5292080" cy="6093976"/>
          </a:xfrm>
          <a:prstGeom prst="rect">
            <a:avLst/>
          </a:prstGeom>
          <a:noFill/>
          <a:ln w="9525">
            <a:noFill/>
            <a:miter lim="800000"/>
            <a:headEnd/>
            <a:tailEnd/>
          </a:ln>
        </p:spPr>
        <p:txBody>
          <a:bodyPr wrap="square">
            <a:spAutoFit/>
          </a:bodyPr>
          <a:lstStyle/>
          <a:p>
            <a:pPr>
              <a:spcBef>
                <a:spcPts val="1200"/>
              </a:spcBef>
              <a:buFontTx/>
              <a:buChar char="•"/>
            </a:pPr>
            <a:r>
              <a:rPr lang="lv-LV" sz="3600" dirty="0" smtClean="0"/>
              <a:t>Ticība, ka tu ar saviem darbiem debesis nevari nopelnīt.</a:t>
            </a:r>
          </a:p>
          <a:p>
            <a:pPr>
              <a:spcBef>
                <a:spcPts val="1200"/>
              </a:spcBef>
              <a:buFontTx/>
              <a:buChar char="•"/>
            </a:pPr>
            <a:r>
              <a:rPr lang="lv-LV" sz="3600" dirty="0" smtClean="0"/>
              <a:t>Jēzus ir nopelnījis debesu valstību mūsu vietā pie krusta.</a:t>
            </a:r>
          </a:p>
          <a:p>
            <a:pPr>
              <a:spcBef>
                <a:spcPts val="1200"/>
              </a:spcBef>
              <a:buFontTx/>
              <a:buChar char="•"/>
            </a:pPr>
            <a:r>
              <a:rPr lang="lv-LV" sz="3600" dirty="0" smtClean="0"/>
              <a:t>Ticība Jēzum, grēku piedevējam!</a:t>
            </a:r>
          </a:p>
          <a:p>
            <a:pPr>
              <a:spcBef>
                <a:spcPts val="1200"/>
              </a:spcBef>
              <a:buFontTx/>
              <a:buChar char="•"/>
            </a:pPr>
            <a:r>
              <a:rPr lang="lv-LV" sz="3600" dirty="0" smtClean="0"/>
              <a:t>Šī ticība ir pasaules gaisma!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11</a:t>
            </a:fld>
            <a:endParaRPr lang="lv-LV" smtClean="0"/>
          </a:p>
        </p:txBody>
      </p:sp>
      <p:pic>
        <p:nvPicPr>
          <p:cNvPr id="6" name="Picture 4" descr="BIBLE016"/>
          <p:cNvPicPr>
            <a:picLocks noChangeAspect="1" noChangeArrowheads="1"/>
          </p:cNvPicPr>
          <p:nvPr/>
        </p:nvPicPr>
        <p:blipFill>
          <a:blip r:embed="rId2" cstate="print"/>
          <a:srcRect/>
          <a:stretch>
            <a:fillRect/>
          </a:stretch>
        </p:blipFill>
        <p:spPr bwMode="auto">
          <a:xfrm>
            <a:off x="3995936" y="980728"/>
            <a:ext cx="4968552" cy="587727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5. Glābjoša Ticība Jēzum Kristum</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12</a:t>
            </a:fld>
            <a:endParaRPr lang="lv-LV" smtClean="0"/>
          </a:p>
        </p:txBody>
      </p:sp>
      <p:pic>
        <p:nvPicPr>
          <p:cNvPr id="38914" name="Picture 2" descr="Amazon.com: Fireproof : Danielle Brooks, Kirk Cameron, Erin Bethea, Ken  Bevel, Alex Kendrick, Stephen Kendrick, Alex Kendrick, Alex Kendrick: Prime  Video"/>
          <p:cNvPicPr>
            <a:picLocks noChangeAspect="1" noChangeArrowheads="1"/>
          </p:cNvPicPr>
          <p:nvPr/>
        </p:nvPicPr>
        <p:blipFill>
          <a:blip r:embed="rId2" cstate="print"/>
          <a:srcRect/>
          <a:stretch>
            <a:fillRect/>
          </a:stretch>
        </p:blipFill>
        <p:spPr bwMode="auto">
          <a:xfrm>
            <a:off x="5340086" y="908720"/>
            <a:ext cx="3696410" cy="55446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8916" name="AutoShape 4" descr="Ken Bevel - Iron Sharpens Ir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8918" name="AutoShape 6" descr="Ken Bevel - Iron Sharpens Ir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8919" name="Picture 7"/>
          <p:cNvPicPr>
            <a:picLocks noChangeAspect="1" noChangeArrowheads="1"/>
          </p:cNvPicPr>
          <p:nvPr/>
        </p:nvPicPr>
        <p:blipFill>
          <a:blip r:embed="rId3" cstate="print"/>
          <a:srcRect/>
          <a:stretch>
            <a:fillRect/>
          </a:stretch>
        </p:blipFill>
        <p:spPr bwMode="auto">
          <a:xfrm>
            <a:off x="3275856" y="4221088"/>
            <a:ext cx="2143125" cy="2143125"/>
          </a:xfrm>
          <a:prstGeom prst="ellipse">
            <a:avLst/>
          </a:prstGeom>
          <a:ln>
            <a:noFill/>
          </a:ln>
          <a:effectLst>
            <a:softEdge rad="112500"/>
          </a:effectLst>
        </p:spPr>
      </p:pic>
      <p:sp>
        <p:nvSpPr>
          <p:cNvPr id="38921" name="AutoShape 9" descr="Kirk Cameron – Movies, Bio and Lists on MUB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8922" name="Picture 10"/>
          <p:cNvPicPr>
            <a:picLocks noChangeAspect="1" noChangeArrowheads="1"/>
          </p:cNvPicPr>
          <p:nvPr/>
        </p:nvPicPr>
        <p:blipFill>
          <a:blip r:embed="rId4" cstate="print"/>
          <a:srcRect/>
          <a:stretch>
            <a:fillRect/>
          </a:stretch>
        </p:blipFill>
        <p:spPr bwMode="auto">
          <a:xfrm>
            <a:off x="-36512" y="1196752"/>
            <a:ext cx="1728192" cy="2055374"/>
          </a:xfrm>
          <a:prstGeom prst="ellipse">
            <a:avLst/>
          </a:prstGeom>
          <a:ln>
            <a:noFill/>
          </a:ln>
          <a:effectLst>
            <a:softEdge rad="112500"/>
          </a:effectLst>
        </p:spPr>
      </p:pic>
      <p:sp>
        <p:nvSpPr>
          <p:cNvPr id="12" name="Rounded Rectangular Callout 11"/>
          <p:cNvSpPr/>
          <p:nvPr/>
        </p:nvSpPr>
        <p:spPr>
          <a:xfrm>
            <a:off x="1547664" y="908720"/>
            <a:ext cx="3672408" cy="223224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Kā tu vari būt tik mierīgs?</a:t>
            </a:r>
          </a:p>
          <a:p>
            <a:pPr algn="ctr"/>
            <a:r>
              <a:rPr lang="lv-LV" sz="2800" dirty="0" smtClean="0">
                <a:solidFill>
                  <a:schemeClr val="tx1"/>
                </a:solidFill>
              </a:rPr>
              <a:t>Kā tev nav bail, tu taču tikko knapi izglābies no nāves?</a:t>
            </a:r>
            <a:endParaRPr lang="en-US" sz="2800" dirty="0">
              <a:solidFill>
                <a:schemeClr val="tx1"/>
              </a:solidFill>
            </a:endParaRPr>
          </a:p>
        </p:txBody>
      </p:sp>
      <p:sp>
        <p:nvSpPr>
          <p:cNvPr id="13" name="Rounded Rectangular Callout 12"/>
          <p:cNvSpPr/>
          <p:nvPr/>
        </p:nvSpPr>
        <p:spPr>
          <a:xfrm>
            <a:off x="35496" y="3789040"/>
            <a:ext cx="3312368" cy="259228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Es ticu uz Jēzu! </a:t>
            </a:r>
          </a:p>
          <a:p>
            <a:pPr algn="ctr"/>
            <a:r>
              <a:rPr lang="lv-LV" sz="3200" dirty="0" smtClean="0">
                <a:solidFill>
                  <a:schemeClr val="tx1"/>
                </a:solidFill>
              </a:rPr>
              <a:t>Tāpēc es droši zinu, kur es nonākšu pēc nāves!</a:t>
            </a:r>
            <a:endParaRPr lang="en-US"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fade">
                                      <p:cBhvr>
                                        <p:cTn id="12" dur="2000"/>
                                        <p:tgtEl>
                                          <p:spTgt spid="38914"/>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38922"/>
                                        </p:tgtEl>
                                        <p:attrNameLst>
                                          <p:attrName>style.visibility</p:attrName>
                                        </p:attrNameLst>
                                      </p:cBhvr>
                                      <p:to>
                                        <p:strVal val="visible"/>
                                      </p:to>
                                    </p:set>
                                    <p:animEffect transition="in" filter="fade">
                                      <p:cBhvr>
                                        <p:cTn id="16" dur="2000"/>
                                        <p:tgtEl>
                                          <p:spTgt spid="389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par>
                                <p:cTn id="24" presetID="10" presetClass="entr" presetSubtype="0" fill="hold" nodeType="withEffect">
                                  <p:stCondLst>
                                    <p:cond delay="0"/>
                                  </p:stCondLst>
                                  <p:childTnLst>
                                    <p:set>
                                      <p:cBhvr>
                                        <p:cTn id="25" dur="1" fill="hold">
                                          <p:stCondLst>
                                            <p:cond delay="0"/>
                                          </p:stCondLst>
                                        </p:cTn>
                                        <p:tgtEl>
                                          <p:spTgt spid="38919"/>
                                        </p:tgtEl>
                                        <p:attrNameLst>
                                          <p:attrName>style.visibility</p:attrName>
                                        </p:attrNameLst>
                                      </p:cBhvr>
                                      <p:to>
                                        <p:strVal val="visible"/>
                                      </p:to>
                                    </p:set>
                                    <p:animEffect transition="in" filter="fade">
                                      <p:cBhvr>
                                        <p:cTn id="26" dur="2000"/>
                                        <p:tgtEl>
                                          <p:spTgt spid="389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cstate="print"/>
          <a:srcRect/>
          <a:stretch>
            <a:fillRect/>
          </a:stretch>
        </p:blipFill>
        <p:spPr bwMode="auto">
          <a:xfrm>
            <a:off x="6300192" y="692696"/>
            <a:ext cx="2843808" cy="2130111"/>
          </a:xfrm>
          <a:prstGeom prst="ellipse">
            <a:avLst/>
          </a:prstGeom>
          <a:ln>
            <a:noFill/>
          </a:ln>
          <a:effectLst>
            <a:softEdge rad="112500"/>
          </a:effectLst>
        </p:spPr>
      </p:pic>
      <p:sp>
        <p:nvSpPr>
          <p:cNvPr id="7170" name="Rectangle 2"/>
          <p:cNvSpPr>
            <a:spLocks noGrp="1" noChangeArrowheads="1"/>
          </p:cNvSpPr>
          <p:nvPr>
            <p:ph type="title" idx="4294967295"/>
          </p:nvPr>
        </p:nvSpPr>
        <p:spPr>
          <a:xfrm>
            <a:off x="0" y="0"/>
            <a:ext cx="9144000" cy="1114425"/>
          </a:xfrm>
        </p:spPr>
        <p:txBody>
          <a:bodyPr/>
          <a:lstStyle/>
          <a:p>
            <a:pPr eaLnBrk="1" hangingPunct="1"/>
            <a:r>
              <a:rPr lang="lv-LV" sz="5400" b="1" dirty="0" smtClean="0"/>
              <a:t>Kā mēs varam tikt izglābti? </a:t>
            </a:r>
          </a:p>
        </p:txBody>
      </p:sp>
      <p:sp>
        <p:nvSpPr>
          <p:cNvPr id="7171" name="Rectangle 3"/>
          <p:cNvSpPr>
            <a:spLocks noGrp="1" noChangeArrowheads="1"/>
          </p:cNvSpPr>
          <p:nvPr>
            <p:ph type="body" idx="4294967295"/>
          </p:nvPr>
        </p:nvSpPr>
        <p:spPr>
          <a:xfrm>
            <a:off x="0" y="1124744"/>
            <a:ext cx="8501063" cy="4525963"/>
          </a:xfrm>
        </p:spPr>
        <p:txBody>
          <a:bodyPr/>
          <a:lstStyle/>
          <a:p>
            <a:r>
              <a:rPr lang="lv-LV" sz="5400" b="1" dirty="0" smtClean="0"/>
              <a:t>Darīt labus darbus</a:t>
            </a:r>
          </a:p>
          <a:p>
            <a:pPr>
              <a:buFont typeface="Wingdings" pitchFamily="2" charset="2"/>
              <a:buNone/>
            </a:pPr>
            <a:r>
              <a:rPr lang="lv-LV" sz="5400" b="1" dirty="0" smtClean="0"/>
              <a:t>    </a:t>
            </a:r>
            <a:r>
              <a:rPr lang="lv-LV" sz="5400" dirty="0" smtClean="0"/>
              <a:t> – par maz.</a:t>
            </a:r>
            <a:endParaRPr lang="en-US" sz="5400" dirty="0" smtClean="0"/>
          </a:p>
          <a:p>
            <a:r>
              <a:rPr lang="lv-LV" sz="5400" b="1" dirty="0" smtClean="0"/>
              <a:t>Ticēt Dievam</a:t>
            </a:r>
          </a:p>
          <a:p>
            <a:pPr>
              <a:buFont typeface="Wingdings" pitchFamily="2" charset="2"/>
              <a:buNone/>
            </a:pPr>
            <a:r>
              <a:rPr lang="lv-LV" sz="5400" dirty="0" smtClean="0"/>
              <a:t>     – par maz.</a:t>
            </a:r>
            <a:endParaRPr lang="en-US" sz="5400" dirty="0" smtClean="0"/>
          </a:p>
          <a:p>
            <a:r>
              <a:rPr lang="lv-LV" sz="5400" b="1" dirty="0" smtClean="0"/>
              <a:t>Vienīgi ticība uz Jēzu</a:t>
            </a:r>
            <a:r>
              <a:rPr lang="lv-LV" sz="5400" dirty="0" smtClean="0"/>
              <a:t>. </a:t>
            </a:r>
          </a:p>
        </p:txBody>
      </p:sp>
      <p:pic>
        <p:nvPicPr>
          <p:cNvPr id="6" name="Picture 5" descr="BIBLE016"/>
          <p:cNvPicPr>
            <a:picLocks noChangeAspect="1" noChangeArrowheads="1"/>
          </p:cNvPicPr>
          <p:nvPr/>
        </p:nvPicPr>
        <p:blipFill>
          <a:blip r:embed="rId3" cstate="print"/>
          <a:srcRect/>
          <a:stretch>
            <a:fillRect/>
          </a:stretch>
        </p:blipFill>
        <p:spPr bwMode="auto">
          <a:xfrm>
            <a:off x="7143750" y="3717032"/>
            <a:ext cx="2000250" cy="2387600"/>
          </a:xfrm>
          <a:prstGeom prst="rect">
            <a:avLst/>
          </a:prstGeom>
          <a:noFill/>
          <a:ln w="9525">
            <a:noFill/>
            <a:miter lim="800000"/>
            <a:headEnd/>
            <a:tailEnd/>
          </a:ln>
        </p:spPr>
      </p:pic>
      <p:pic>
        <p:nvPicPr>
          <p:cNvPr id="7" name="Picture 5"/>
          <p:cNvPicPr>
            <a:picLocks noChangeAspect="1" noChangeArrowheads="1"/>
          </p:cNvPicPr>
          <p:nvPr/>
        </p:nvPicPr>
        <p:blipFill>
          <a:blip r:embed="rId4" cstate="print"/>
          <a:srcRect/>
          <a:stretch>
            <a:fillRect/>
          </a:stretch>
        </p:blipFill>
        <p:spPr bwMode="auto">
          <a:xfrm>
            <a:off x="4644008" y="2420888"/>
            <a:ext cx="2857488" cy="2085966"/>
          </a:xfrm>
          <a:prstGeom prst="rect">
            <a:avLst/>
          </a:prstGeom>
          <a:ln>
            <a:noFill/>
          </a:ln>
          <a:effectLst>
            <a:softEdge rad="112500"/>
          </a:effectLst>
        </p:spPr>
      </p:pic>
      <p:sp>
        <p:nvSpPr>
          <p:cNvPr id="8" name="Rectangle 7"/>
          <p:cNvSpPr/>
          <p:nvPr/>
        </p:nvSpPr>
        <p:spPr>
          <a:xfrm>
            <a:off x="0" y="5934670"/>
            <a:ext cx="8532440" cy="954107"/>
          </a:xfrm>
          <a:prstGeom prst="rect">
            <a:avLst/>
          </a:prstGeom>
        </p:spPr>
        <p:txBody>
          <a:bodyPr wrap="square">
            <a:spAutoFit/>
          </a:bodyPr>
          <a:lstStyle/>
          <a:p>
            <a:pPr eaLnBrk="1" hangingPunct="1">
              <a:spcBef>
                <a:spcPts val="0"/>
              </a:spcBef>
              <a:buClr>
                <a:schemeClr val="tx2"/>
              </a:buClr>
            </a:pPr>
            <a:r>
              <a:rPr lang="lv-LV" sz="2800" dirty="0" smtClean="0"/>
              <a:t>“</a:t>
            </a:r>
            <a:r>
              <a:rPr lang="lv-LV" sz="2800" i="1" dirty="0" smtClean="0"/>
              <a:t>Šī Dieva taisnība dota ticībā uz Jēzu Kristu visiem, kas tic.</a:t>
            </a:r>
            <a:r>
              <a:rPr lang="lv-LV" sz="2800" dirty="0" smtClean="0"/>
              <a:t>” (Rom.3:22)</a:t>
            </a:r>
            <a:r>
              <a:rPr lang="en-US" sz="2800" dirty="0" smtClean="0"/>
              <a:t> </a:t>
            </a:r>
            <a:endParaRPr lang="lv-LV" sz="28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171">
                                            <p:txEl>
                                              <p:pRg st="0" end="0"/>
                                            </p:txEl>
                                          </p:spTgt>
                                        </p:tgtEl>
                                        <p:attrNameLst>
                                          <p:attrName>style.visibility</p:attrName>
                                        </p:attrNameLst>
                                      </p:cBhvr>
                                      <p:to>
                                        <p:strVal val="visible"/>
                                      </p:to>
                                    </p:set>
                                    <p:anim calcmode="lin" valueType="num">
                                      <p:cBhvr additive="base">
                                        <p:cTn id="11"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171">
                                            <p:txEl>
                                              <p:pRg st="0" end="0"/>
                                            </p:txEl>
                                          </p:spTgt>
                                        </p:tgtEl>
                                        <p:attrNameLst>
                                          <p:attrName>ppt_y</p:attrName>
                                        </p:attrNameLst>
                                      </p:cBhvr>
                                      <p:tavLst>
                                        <p:tav tm="0">
                                          <p:val>
                                            <p:strVal val="1+#ppt_h/2"/>
                                          </p:val>
                                        </p:tav>
                                        <p:tav tm="100000">
                                          <p:val>
                                            <p:strVal val="#ppt_y"/>
                                          </p:val>
                                        </p:tav>
                                      </p:tavLst>
                                    </p:anim>
                                  </p:childTnLst>
                                </p:cTn>
                              </p:par>
                              <p:par>
                                <p:cTn id="13" presetID="9" presetClass="entr" presetSubtype="0" fill="hold" nodeType="withEffect">
                                  <p:stCondLst>
                                    <p:cond delay="0"/>
                                  </p:stCondLst>
                                  <p:childTnLst>
                                    <p:set>
                                      <p:cBhvr>
                                        <p:cTn id="14" dur="1" fill="hold">
                                          <p:stCondLst>
                                            <p:cond delay="0"/>
                                          </p:stCondLst>
                                        </p:cTn>
                                        <p:tgtEl>
                                          <p:spTgt spid="27650"/>
                                        </p:tgtEl>
                                        <p:attrNameLst>
                                          <p:attrName>style.visibility</p:attrName>
                                        </p:attrNameLst>
                                      </p:cBhvr>
                                      <p:to>
                                        <p:strVal val="visible"/>
                                      </p:to>
                                    </p:set>
                                    <p:animEffect transition="in" filter="dissolve">
                                      <p:cBhvr>
                                        <p:cTn id="15" dur="500"/>
                                        <p:tgtEl>
                                          <p:spTgt spid="27650"/>
                                        </p:tgtEl>
                                      </p:cBhvr>
                                    </p:animEffect>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7171">
                                            <p:txEl>
                                              <p:pRg st="1" end="1"/>
                                            </p:txEl>
                                          </p:spTgt>
                                        </p:tgtEl>
                                        <p:attrNameLst>
                                          <p:attrName>style.visibility</p:attrName>
                                        </p:attrNameLst>
                                      </p:cBhvr>
                                      <p:to>
                                        <p:strVal val="visible"/>
                                      </p:to>
                                    </p:set>
                                    <p:anim calcmode="lin" valueType="num">
                                      <p:cBhvr additive="base">
                                        <p:cTn id="19"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7171">
                                            <p:txEl>
                                              <p:pRg st="2" end="2"/>
                                            </p:txEl>
                                          </p:spTgt>
                                        </p:tgtEl>
                                        <p:attrNameLst>
                                          <p:attrName>style.visibility</p:attrName>
                                        </p:attrNameLst>
                                      </p:cBhvr>
                                      <p:to>
                                        <p:strVal val="visible"/>
                                      </p:to>
                                    </p:set>
                                    <p:anim calcmode="lin" valueType="num">
                                      <p:cBhvr additive="base">
                                        <p:cTn id="24"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7171">
                                            <p:txEl>
                                              <p:pRg st="3" end="3"/>
                                            </p:txEl>
                                          </p:spTgt>
                                        </p:tgtEl>
                                        <p:attrNameLst>
                                          <p:attrName>style.visibility</p:attrName>
                                        </p:attrNameLst>
                                      </p:cBhvr>
                                      <p:to>
                                        <p:strVal val="visible"/>
                                      </p:to>
                                    </p:set>
                                    <p:anim calcmode="lin" valueType="num">
                                      <p:cBhvr additive="base">
                                        <p:cTn id="33"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7171">
                                            <p:txEl>
                                              <p:pRg st="4" end="4"/>
                                            </p:txEl>
                                          </p:spTgt>
                                        </p:tgtEl>
                                        <p:attrNameLst>
                                          <p:attrName>style.visibility</p:attrName>
                                        </p:attrNameLst>
                                      </p:cBhvr>
                                      <p:to>
                                        <p:strVal val="visible"/>
                                      </p:to>
                                    </p:set>
                                    <p:anim calcmode="lin" valueType="num">
                                      <p:cBhvr additive="base">
                                        <p:cTn id="38"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9"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dissolve">
                                      <p:cBhvr>
                                        <p:cTn id="43" dur="500"/>
                                        <p:tgtEl>
                                          <p:spTgt spid="6"/>
                                        </p:tgtEl>
                                      </p:cBhvr>
                                    </p:animEffect>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 calcmode="lin" valueType="num">
                                      <p:cBhvr additive="base">
                                        <p:cTn id="4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332656"/>
            <a:ext cx="8229600" cy="811213"/>
          </a:xfrm>
        </p:spPr>
        <p:txBody>
          <a:bodyPr/>
          <a:lstStyle/>
          <a:p>
            <a:pPr eaLnBrk="1" hangingPunct="1"/>
            <a:r>
              <a:rPr lang="lv-LV" sz="4800" b="1" dirty="0" smtClean="0">
                <a:solidFill>
                  <a:schemeClr val="tx1"/>
                </a:solidFill>
              </a:rPr>
              <a:t>Jēzus visai </a:t>
            </a:r>
            <a:br>
              <a:rPr lang="lv-LV" sz="4800" b="1" dirty="0" smtClean="0">
                <a:solidFill>
                  <a:schemeClr val="tx1"/>
                </a:solidFill>
              </a:rPr>
            </a:br>
            <a:r>
              <a:rPr lang="lv-LV" sz="4800" b="1" dirty="0" smtClean="0">
                <a:solidFill>
                  <a:schemeClr val="tx1"/>
                </a:solidFill>
              </a:rPr>
              <a:t>pasaulei</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14</a:t>
            </a:fld>
            <a:endParaRPr lang="lv-LV" smtClean="0"/>
          </a:p>
        </p:txBody>
      </p:sp>
      <p:sp>
        <p:nvSpPr>
          <p:cNvPr id="6" name="Rectangle 3"/>
          <p:cNvSpPr txBox="1">
            <a:spLocks noChangeArrowheads="1"/>
          </p:cNvSpPr>
          <p:nvPr/>
        </p:nvSpPr>
        <p:spPr bwMode="auto">
          <a:xfrm>
            <a:off x="0" y="1340768"/>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4400" b="1" kern="0" dirty="0" smtClean="0"/>
              <a:t>nacionālas</a:t>
            </a:r>
            <a:endParaRPr lang="lv-LV" sz="44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536305" y="1340768"/>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800" kern="0" dirty="0">
                <a:latin typeface="+mn-lt"/>
              </a:rPr>
              <a:t>Tikai Kristietība</a:t>
            </a:r>
          </a:p>
          <a:p>
            <a:pPr marL="342900" indent="-342900" algn="ctr">
              <a:lnSpc>
                <a:spcPct val="80000"/>
              </a:lnSpc>
              <a:spcBef>
                <a:spcPct val="20000"/>
              </a:spcBef>
              <a:defRPr/>
            </a:pPr>
            <a:r>
              <a:rPr lang="lv-LV" sz="4800" b="1" kern="0" dirty="0" smtClean="0">
                <a:latin typeface="+mn-lt"/>
              </a:rPr>
              <a:t>globāla</a:t>
            </a:r>
            <a:endParaRPr lang="lv-LV" sz="3600" b="1" kern="0" dirty="0" smtClean="0">
              <a:latin typeface="+mn-lt"/>
            </a:endParaRPr>
          </a:p>
          <a:p>
            <a:pPr marL="342900" indent="-342900">
              <a:lnSpc>
                <a:spcPct val="80000"/>
              </a:lnSpc>
              <a:spcBef>
                <a:spcPct val="20000"/>
              </a:spcBef>
              <a:buFont typeface="Wingdings" pitchFamily="2" charset="2"/>
              <a:buChar char="§"/>
              <a:defRPr/>
            </a:pPr>
            <a:endParaRPr lang="lv-LV" sz="28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480720" y="0"/>
            <a:ext cx="1547664" cy="1340768"/>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683568" y="-17949"/>
            <a:ext cx="1728192" cy="1295415"/>
          </a:xfrm>
          <a:prstGeom prst="ellipse">
            <a:avLst/>
          </a:prstGeom>
          <a:ln>
            <a:noFill/>
          </a:ln>
          <a:effectLst>
            <a:softEdge rad="112500"/>
          </a:effectLst>
        </p:spPr>
      </p:pic>
      <p:sp>
        <p:nvSpPr>
          <p:cNvPr id="11" name="Rectangle 10"/>
          <p:cNvSpPr/>
          <p:nvPr/>
        </p:nvSpPr>
        <p:spPr>
          <a:xfrm>
            <a:off x="0" y="3068960"/>
            <a:ext cx="4572000" cy="2062103"/>
          </a:xfrm>
          <a:prstGeom prst="rect">
            <a:avLst/>
          </a:prstGeom>
        </p:spPr>
        <p:txBody>
          <a:bodyPr>
            <a:spAutoFit/>
          </a:bodyPr>
          <a:lstStyle/>
          <a:p>
            <a:r>
              <a:rPr lang="lv-LV" sz="3200" b="1" dirty="0" smtClean="0">
                <a:sym typeface="Wingdings" pitchFamily="2" charset="2"/>
              </a:rPr>
              <a:t>Grieķu mīti  Grieķi </a:t>
            </a:r>
          </a:p>
          <a:p>
            <a:r>
              <a:rPr lang="lv-LV" sz="3200" b="1" dirty="0" smtClean="0">
                <a:sym typeface="Wingdings" pitchFamily="2" charset="2"/>
              </a:rPr>
              <a:t>Hinduisms  Indieši</a:t>
            </a:r>
          </a:p>
          <a:p>
            <a:r>
              <a:rPr lang="lv-LV" sz="3200" b="1" dirty="0" smtClean="0">
                <a:sym typeface="Wingdings" pitchFamily="2" charset="2"/>
              </a:rPr>
              <a:t>Jūdaisms  Jūdi</a:t>
            </a:r>
          </a:p>
          <a:p>
            <a:r>
              <a:rPr lang="lv-LV" sz="3200" b="1" dirty="0" smtClean="0">
                <a:sym typeface="Wingdings" pitchFamily="2" charset="2"/>
              </a:rPr>
              <a:t>Islāms  Arābi</a:t>
            </a:r>
          </a:p>
        </p:txBody>
      </p:sp>
      <p:pic>
        <p:nvPicPr>
          <p:cNvPr id="44034" name="Picture 2" descr="The Lord's Prayer as Jesus' kingdom vision – Seeking the kingdom"/>
          <p:cNvPicPr>
            <a:picLocks noChangeAspect="1" noChangeArrowheads="1"/>
          </p:cNvPicPr>
          <p:nvPr/>
        </p:nvPicPr>
        <p:blipFill>
          <a:blip r:embed="rId5" cstate="print"/>
          <a:srcRect/>
          <a:stretch>
            <a:fillRect/>
          </a:stretch>
        </p:blipFill>
        <p:spPr bwMode="auto">
          <a:xfrm>
            <a:off x="4283968" y="3611004"/>
            <a:ext cx="4320480" cy="3392165"/>
          </a:xfrm>
          <a:prstGeom prst="ellipse">
            <a:avLst/>
          </a:prstGeom>
          <a:ln>
            <a:noFill/>
          </a:ln>
          <a:effectLst>
            <a:softEdge rad="112500"/>
          </a:effectLst>
        </p:spPr>
      </p:pic>
      <p:sp>
        <p:nvSpPr>
          <p:cNvPr id="14" name="Rectangle 13"/>
          <p:cNvSpPr/>
          <p:nvPr/>
        </p:nvSpPr>
        <p:spPr>
          <a:xfrm>
            <a:off x="4572000" y="2492896"/>
            <a:ext cx="4572000" cy="1569660"/>
          </a:xfrm>
          <a:prstGeom prst="rect">
            <a:avLst/>
          </a:prstGeom>
        </p:spPr>
        <p:txBody>
          <a:bodyPr>
            <a:spAutoFit/>
          </a:bodyPr>
          <a:lstStyle/>
          <a:p>
            <a:pPr algn="r"/>
            <a:r>
              <a:rPr lang="lv-LV" sz="2400" dirty="0" smtClean="0"/>
              <a:t>Jēzus: “</a:t>
            </a:r>
            <a:r>
              <a:rPr lang="lv-LV" sz="2400" i="1" dirty="0" smtClean="0"/>
              <a:t>Tāpēc ejiet un dariet par mācekļiem visas tautas, tās kristīdami... un mācīdami </a:t>
            </a:r>
            <a:r>
              <a:rPr lang="lv-LV" sz="2400" dirty="0" smtClean="0"/>
              <a:t>...” (Mt.28:19-20)</a:t>
            </a:r>
            <a:endParaRPr lang="lv-LV" sz="2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 calcmode="lin" valueType="num">
                                      <p:cBhvr additive="base">
                                        <p:cTn id="2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additive="base">
                                        <p:cTn id="3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par>
                                <p:cTn id="36" presetID="10" presetClass="entr" presetSubtype="0" fill="hold" nodeType="withEffect">
                                  <p:stCondLst>
                                    <p:cond delay="0"/>
                                  </p:stCondLst>
                                  <p:childTnLst>
                                    <p:set>
                                      <p:cBhvr>
                                        <p:cTn id="37" dur="1" fill="hold">
                                          <p:stCondLst>
                                            <p:cond delay="0"/>
                                          </p:stCondLst>
                                        </p:cTn>
                                        <p:tgtEl>
                                          <p:spTgt spid="44034"/>
                                        </p:tgtEl>
                                        <p:attrNameLst>
                                          <p:attrName>style.visibility</p:attrName>
                                        </p:attrNameLst>
                                      </p:cBhvr>
                                      <p:to>
                                        <p:strVal val="visible"/>
                                      </p:to>
                                    </p:set>
                                    <p:animEffect transition="in" filter="fade">
                                      <p:cBhvr>
                                        <p:cTn id="38" dur="20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1"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Kristus + Kaut kas = - Kristus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15</a:t>
            </a:fld>
            <a:endParaRPr lang="lv-LV" smtClean="0"/>
          </a:p>
        </p:txBody>
      </p:sp>
      <p:pic>
        <p:nvPicPr>
          <p:cNvPr id="49154" name="Picture 2" descr="Vai pazīsti savējos? [4] Roberts Emīls Feldmanis | &quot;Gudrības Sākums&quot; (Ps  111:10)"/>
          <p:cNvPicPr>
            <a:picLocks noChangeAspect="1" noChangeArrowheads="1"/>
          </p:cNvPicPr>
          <p:nvPr/>
        </p:nvPicPr>
        <p:blipFill>
          <a:blip r:embed="rId2" cstate="print"/>
          <a:srcRect/>
          <a:stretch>
            <a:fillRect/>
          </a:stretch>
        </p:blipFill>
        <p:spPr bwMode="auto">
          <a:xfrm>
            <a:off x="179512" y="3501008"/>
            <a:ext cx="3816424" cy="31683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Rounded Rectangle 7"/>
          <p:cNvSpPr/>
          <p:nvPr/>
        </p:nvSpPr>
        <p:spPr>
          <a:xfrm>
            <a:off x="4139952" y="4221088"/>
            <a:ext cx="4860032"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Roberts Feldmanis: </a:t>
            </a:r>
            <a:r>
              <a:rPr lang="lv-LV" sz="3600" dirty="0" smtClean="0">
                <a:solidFill>
                  <a:schemeClr val="tx1"/>
                </a:solidFill>
              </a:rPr>
              <a:t>Kristus pluss kaut kas patiesībā ir Kristus ar mīnus zīmi</a:t>
            </a:r>
            <a:endParaRPr lang="lv-LV" sz="2800" dirty="0" smtClean="0">
              <a:solidFill>
                <a:schemeClr val="tx1"/>
              </a:solidFill>
            </a:endParaRPr>
          </a:p>
        </p:txBody>
      </p:sp>
      <p:pic>
        <p:nvPicPr>
          <p:cNvPr id="9" name="Picture 4" descr="BIBLE016"/>
          <p:cNvPicPr>
            <a:picLocks noChangeAspect="1" noChangeArrowheads="1"/>
          </p:cNvPicPr>
          <p:nvPr/>
        </p:nvPicPr>
        <p:blipFill>
          <a:blip r:embed="rId3" cstate="print"/>
          <a:srcRect/>
          <a:stretch>
            <a:fillRect/>
          </a:stretch>
        </p:blipFill>
        <p:spPr bwMode="auto">
          <a:xfrm>
            <a:off x="683568" y="836712"/>
            <a:ext cx="2225702" cy="2448272"/>
          </a:xfrm>
          <a:prstGeom prst="rect">
            <a:avLst/>
          </a:prstGeom>
          <a:noFill/>
          <a:ln w="9525">
            <a:noFill/>
            <a:miter lim="800000"/>
            <a:headEnd/>
            <a:tailEnd/>
          </a:ln>
        </p:spPr>
      </p:pic>
      <p:sp>
        <p:nvSpPr>
          <p:cNvPr id="10" name="Rounded Rectangle 9"/>
          <p:cNvSpPr/>
          <p:nvPr/>
        </p:nvSpPr>
        <p:spPr>
          <a:xfrm>
            <a:off x="3419872" y="764704"/>
            <a:ext cx="1944216"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dirty="0" smtClean="0">
                <a:solidFill>
                  <a:schemeClr val="tx1"/>
                </a:solidFill>
              </a:rPr>
              <a:t>Darbi</a:t>
            </a:r>
          </a:p>
        </p:txBody>
      </p:sp>
      <p:sp>
        <p:nvSpPr>
          <p:cNvPr id="11" name="Rounded Rectangle 10"/>
          <p:cNvSpPr/>
          <p:nvPr/>
        </p:nvSpPr>
        <p:spPr>
          <a:xfrm>
            <a:off x="3419872" y="1700808"/>
            <a:ext cx="1944216"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dirty="0" smtClean="0">
                <a:solidFill>
                  <a:schemeClr val="tx1"/>
                </a:solidFill>
              </a:rPr>
              <a:t>Rituāli</a:t>
            </a:r>
          </a:p>
        </p:txBody>
      </p:sp>
      <p:sp>
        <p:nvSpPr>
          <p:cNvPr id="12" name="Rounded Rectangle 11"/>
          <p:cNvSpPr/>
          <p:nvPr/>
        </p:nvSpPr>
        <p:spPr>
          <a:xfrm>
            <a:off x="3059832" y="2636912"/>
            <a:ext cx="2664296"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dirty="0" smtClean="0">
                <a:solidFill>
                  <a:schemeClr val="tx1"/>
                </a:solidFill>
              </a:rPr>
              <a:t>Citi dievi</a:t>
            </a:r>
          </a:p>
        </p:txBody>
      </p:sp>
      <p:pic>
        <p:nvPicPr>
          <p:cNvPr id="13" name="Picture 4" descr="BIBLE016"/>
          <p:cNvPicPr>
            <a:picLocks noChangeAspect="1" noChangeArrowheads="1"/>
          </p:cNvPicPr>
          <p:nvPr/>
        </p:nvPicPr>
        <p:blipFill>
          <a:blip r:embed="rId3" cstate="print"/>
          <a:srcRect/>
          <a:stretch>
            <a:fillRect/>
          </a:stretch>
        </p:blipFill>
        <p:spPr bwMode="auto">
          <a:xfrm>
            <a:off x="6306738" y="836712"/>
            <a:ext cx="2225702" cy="2448272"/>
          </a:xfrm>
          <a:prstGeom prst="rect">
            <a:avLst/>
          </a:prstGeom>
          <a:noFill/>
          <a:ln w="9525">
            <a:noFill/>
            <a:miter lim="800000"/>
            <a:headEnd/>
            <a:tailEnd/>
          </a:ln>
        </p:spPr>
      </p:pic>
      <p:sp>
        <p:nvSpPr>
          <p:cNvPr id="14" name="&quot;No&quot; Symbol 13"/>
          <p:cNvSpPr/>
          <p:nvPr/>
        </p:nvSpPr>
        <p:spPr>
          <a:xfrm>
            <a:off x="6156176" y="980728"/>
            <a:ext cx="2448272" cy="2088232"/>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49154"/>
                                        </p:tgtEl>
                                        <p:attrNameLst>
                                          <p:attrName>style.visibility</p:attrName>
                                        </p:attrNameLst>
                                      </p:cBhvr>
                                      <p:to>
                                        <p:strVal val="visible"/>
                                      </p:to>
                                    </p:set>
                                    <p:animEffect transition="in" filter="fade">
                                      <p:cBhvr>
                                        <p:cTn id="15" dur="2000"/>
                                        <p:tgtEl>
                                          <p:spTgt spid="49154"/>
                                        </p:tgtEl>
                                      </p:cBhvr>
                                    </p:animEffect>
                                  </p:childTnLst>
                                </p:cTn>
                              </p:par>
                            </p:childTnLst>
                          </p:cTn>
                        </p:par>
                        <p:par>
                          <p:cTn id="16" fill="hold">
                            <p:stCondLst>
                              <p:cond delay="2500"/>
                            </p:stCondLst>
                            <p:childTnLst>
                              <p:par>
                                <p:cTn id="17" presetID="9"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ssolve">
                                      <p:cBhvr>
                                        <p:cTn id="19" dur="500"/>
                                        <p:tgtEl>
                                          <p:spTgt spid="9"/>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7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9000"/>
                            </p:stCondLst>
                            <p:childTnLst>
                              <p:par>
                                <p:cTn id="33" presetID="9"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dissolve">
                                      <p:cBhvr>
                                        <p:cTn id="35" dur="500"/>
                                        <p:tgtEl>
                                          <p:spTgt spid="13"/>
                                        </p:tgtEl>
                                      </p:cBhvr>
                                    </p:animEffect>
                                  </p:childTnLst>
                                </p:cTn>
                              </p:par>
                            </p:childTnLst>
                          </p:cTn>
                        </p:par>
                        <p:par>
                          <p:cTn id="36" fill="hold">
                            <p:stCondLst>
                              <p:cond delay="95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10" grpId="0" animBg="1"/>
      <p:bldP spid="11" grpId="0" animBg="1"/>
      <p:bldP spid="12"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27E04ABD-104A-4FA9-A96A-F288FDC6176B}" type="slidenum">
              <a:rPr lang="en-US" sz="1200">
                <a:effectLst>
                  <a:outerShdw blurRad="38100" dist="38100" dir="2700000" algn="tl">
                    <a:srgbClr val="000000"/>
                  </a:outerShdw>
                </a:effectLst>
                <a:latin typeface="+mn-lt"/>
              </a:rPr>
              <a:pPr algn="r" fontAlgn="auto">
                <a:spcBef>
                  <a:spcPts val="0"/>
                </a:spcBef>
                <a:spcAft>
                  <a:spcPts val="0"/>
                </a:spcAft>
                <a:defRPr/>
              </a:pPr>
              <a:t>16</a:t>
            </a:fld>
            <a:endParaRPr lang="en-US" sz="1200">
              <a:effectLst>
                <a:outerShdw blurRad="38100" dist="38100" dir="2700000" algn="tl">
                  <a:srgbClr val="000000"/>
                </a:outerShdw>
              </a:effectLst>
              <a:latin typeface="+mn-lt"/>
            </a:endParaRPr>
          </a:p>
        </p:txBody>
      </p:sp>
      <p:sp>
        <p:nvSpPr>
          <p:cNvPr id="62466" name="Rectangle 2"/>
          <p:cNvSpPr>
            <a:spLocks noChangeArrowheads="1"/>
          </p:cNvSpPr>
          <p:nvPr/>
        </p:nvSpPr>
        <p:spPr bwMode="auto">
          <a:xfrm>
            <a:off x="357188" y="0"/>
            <a:ext cx="8569325"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smtClean="0">
                <a:effectLst>
                  <a:outerShdw blurRad="38100" dist="38100" dir="2700000" algn="tl">
                    <a:srgbClr val="FFFFFF"/>
                  </a:outerShdw>
                </a:effectLst>
                <a:latin typeface="+mj-lt"/>
                <a:ea typeface="+mj-ea"/>
                <a:cs typeface="+mj-cs"/>
              </a:rPr>
              <a:t>Kalpošana tuvākajam</a:t>
            </a:r>
            <a:endParaRPr lang="lv-LV" sz="4800" b="1" dirty="0">
              <a:effectLst>
                <a:outerShdw blurRad="38100" dist="38100" dir="2700000" algn="tl">
                  <a:srgbClr val="FFFFFF"/>
                </a:outerShdw>
              </a:effectLst>
              <a:latin typeface="+mj-lt"/>
              <a:ea typeface="+mj-ea"/>
              <a:cs typeface="+mj-cs"/>
            </a:endParaRPr>
          </a:p>
        </p:txBody>
      </p:sp>
      <p:sp>
        <p:nvSpPr>
          <p:cNvPr id="31750" name="Rectangle 6"/>
          <p:cNvSpPr>
            <a:spLocks noChangeArrowheads="1"/>
          </p:cNvSpPr>
          <p:nvPr/>
        </p:nvSpPr>
        <p:spPr bwMode="auto">
          <a:xfrm>
            <a:off x="0" y="692696"/>
            <a:ext cx="9144000" cy="1569660"/>
          </a:xfrm>
          <a:prstGeom prst="rect">
            <a:avLst/>
          </a:prstGeom>
          <a:noFill/>
          <a:ln w="9525">
            <a:noFill/>
            <a:miter lim="800000"/>
            <a:headEnd/>
            <a:tailEnd/>
          </a:ln>
        </p:spPr>
        <p:txBody>
          <a:bodyPr wrap="square">
            <a:spAutoFit/>
          </a:bodyPr>
          <a:lstStyle/>
          <a:p>
            <a:pPr eaLnBrk="0" hangingPunct="0">
              <a:buFont typeface="Wingdings" pitchFamily="2" charset="2"/>
              <a:buChar char="§"/>
            </a:pPr>
            <a:r>
              <a:rPr lang="lv-LV" sz="3200" b="1" dirty="0" smtClean="0">
                <a:latin typeface="Calibri" pitchFamily="34" charset="0"/>
              </a:rPr>
              <a:t>Pestīšana</a:t>
            </a:r>
            <a:r>
              <a:rPr lang="lv-LV" sz="3200" b="1" dirty="0">
                <a:latin typeface="Calibri" pitchFamily="34" charset="0"/>
              </a:rPr>
              <a:t>: </a:t>
            </a:r>
            <a:r>
              <a:rPr lang="lv-LV" sz="3200" dirty="0" smtClean="0">
                <a:latin typeface="Calibri" pitchFamily="34" charset="0"/>
              </a:rPr>
              <a:t>Kad tu esi drošs - kur tu nonāksi pēc nāves</a:t>
            </a:r>
            <a:endParaRPr lang="lv-LV" sz="3200" dirty="0">
              <a:latin typeface="Calibri" pitchFamily="34" charset="0"/>
            </a:endParaRPr>
          </a:p>
          <a:p>
            <a:pPr eaLnBrk="0" hangingPunct="0">
              <a:buFont typeface="Wingdings" pitchFamily="2" charset="2"/>
              <a:buChar char="§"/>
            </a:pPr>
            <a:r>
              <a:rPr lang="lv-LV" sz="3200" b="1" dirty="0" err="1">
                <a:latin typeface="Calibri" pitchFamily="34" charset="0"/>
              </a:rPr>
              <a:t>Svētdzīve</a:t>
            </a:r>
            <a:r>
              <a:rPr lang="lv-LV" sz="3200" b="1" dirty="0">
                <a:latin typeface="Calibri" pitchFamily="34" charset="0"/>
              </a:rPr>
              <a:t>: </a:t>
            </a:r>
            <a:r>
              <a:rPr lang="lv-LV" sz="3200" dirty="0" smtClean="0">
                <a:latin typeface="Calibri" pitchFamily="34" charset="0"/>
              </a:rPr>
              <a:t>Tad tu gribi to vēsti nest </a:t>
            </a:r>
            <a:r>
              <a:rPr lang="lv-LV" sz="3200" dirty="0">
                <a:latin typeface="Calibri" pitchFamily="34" charset="0"/>
              </a:rPr>
              <a:t>tālāk </a:t>
            </a:r>
            <a:r>
              <a:rPr lang="lv-LV" sz="3200" dirty="0" smtClean="0">
                <a:latin typeface="Calibri" pitchFamily="34" charset="0"/>
              </a:rPr>
              <a:t>visiem tuvākajiem, lai arī viņi mantotu debesu valstību.</a:t>
            </a:r>
            <a:endParaRPr lang="lv-LV" sz="3600" dirty="0">
              <a:latin typeface="Calibri" pitchFamily="34" charset="0"/>
            </a:endParaRPr>
          </a:p>
        </p:txBody>
      </p:sp>
      <p:pic>
        <p:nvPicPr>
          <p:cNvPr id="6" name="Picture 8"/>
          <p:cNvPicPr>
            <a:picLocks noChangeAspect="1" noChangeArrowheads="1"/>
          </p:cNvPicPr>
          <p:nvPr/>
        </p:nvPicPr>
        <p:blipFill>
          <a:blip r:embed="rId2" cstate="print"/>
          <a:srcRect/>
          <a:stretch>
            <a:fillRect/>
          </a:stretch>
        </p:blipFill>
        <p:spPr bwMode="auto">
          <a:xfrm>
            <a:off x="138396" y="3068960"/>
            <a:ext cx="8784858" cy="37773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descr="hand heart.png"/>
          <p:cNvPicPr>
            <a:picLocks noChangeAspect="1"/>
          </p:cNvPicPr>
          <p:nvPr/>
        </p:nvPicPr>
        <p:blipFill>
          <a:blip r:embed="rId3" cstate="print"/>
          <a:stretch>
            <a:fillRect/>
          </a:stretch>
        </p:blipFill>
        <p:spPr>
          <a:xfrm>
            <a:off x="7092280" y="4221088"/>
            <a:ext cx="1772816" cy="1772816"/>
          </a:xfrm>
          <a:prstGeom prst="rect">
            <a:avLst/>
          </a:prstGeom>
        </p:spPr>
      </p:pic>
      <p:pic>
        <p:nvPicPr>
          <p:cNvPr id="8" name="Picture 7" descr="hand heart.png"/>
          <p:cNvPicPr>
            <a:picLocks noChangeAspect="1"/>
          </p:cNvPicPr>
          <p:nvPr/>
        </p:nvPicPr>
        <p:blipFill>
          <a:blip r:embed="rId3" cstate="print"/>
          <a:stretch>
            <a:fillRect/>
          </a:stretch>
        </p:blipFill>
        <p:spPr>
          <a:xfrm>
            <a:off x="323528" y="4077072"/>
            <a:ext cx="1772816" cy="1772816"/>
          </a:xfrm>
          <a:prstGeom prst="rect">
            <a:avLst/>
          </a:prstGeom>
        </p:spPr>
      </p:pic>
      <p:pic>
        <p:nvPicPr>
          <p:cNvPr id="9" name="Picture 4" descr="BIBLE016"/>
          <p:cNvPicPr>
            <a:picLocks noChangeAspect="1" noChangeArrowheads="1"/>
          </p:cNvPicPr>
          <p:nvPr/>
        </p:nvPicPr>
        <p:blipFill>
          <a:blip r:embed="rId4" cstate="print"/>
          <a:srcRect/>
          <a:stretch>
            <a:fillRect/>
          </a:stretch>
        </p:blipFill>
        <p:spPr bwMode="auto">
          <a:xfrm>
            <a:off x="4427984" y="2420888"/>
            <a:ext cx="2448272" cy="2216582"/>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1750">
                                            <p:txEl>
                                              <p:pRg st="0" end="0"/>
                                            </p:txEl>
                                          </p:spTgt>
                                        </p:tgtEl>
                                        <p:attrNameLst>
                                          <p:attrName>style.visibility</p:attrName>
                                        </p:attrNameLst>
                                      </p:cBhvr>
                                      <p:to>
                                        <p:strVal val="visible"/>
                                      </p:to>
                                    </p:set>
                                    <p:anim calcmode="lin" valueType="num">
                                      <p:cBhvr additive="base">
                                        <p:cTn id="11" dur="500" fill="hold"/>
                                        <p:tgtEl>
                                          <p:spTgt spid="31750">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1750">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1750">
                                            <p:txEl>
                                              <p:pRg st="1" end="1"/>
                                            </p:txEl>
                                          </p:spTgt>
                                        </p:tgtEl>
                                        <p:attrNameLst>
                                          <p:attrName>style.visibility</p:attrName>
                                        </p:attrNameLst>
                                      </p:cBhvr>
                                      <p:to>
                                        <p:strVal val="visible"/>
                                      </p:to>
                                    </p:set>
                                    <p:anim calcmode="lin" valueType="num">
                                      <p:cBhvr additive="base">
                                        <p:cTn id="16" dur="500" fill="hold"/>
                                        <p:tgtEl>
                                          <p:spTgt spid="31750">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1750">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3500"/>
                            </p:stCondLst>
                            <p:childTnLst>
                              <p:par>
                                <p:cTn id="29" presetID="9"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dissolv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4032448"/>
            <a:ext cx="2562136" cy="1988840"/>
          </a:xfrm>
          <a:prstGeom prst="rect">
            <a:avLst/>
          </a:prstGeom>
          <a:noFill/>
          <a:ln w="9525">
            <a:noFill/>
            <a:miter lim="800000"/>
            <a:headEnd/>
            <a:tailEnd/>
          </a:ln>
        </p:spPr>
      </p:pic>
      <p:sp>
        <p:nvSpPr>
          <p:cNvPr id="6146" name="Slide Number Placeholder 3"/>
          <p:cNvSpPr>
            <a:spLocks noGrp="1"/>
          </p:cNvSpPr>
          <p:nvPr>
            <p:ph type="sldNum" sz="quarter" idx="12"/>
          </p:nvPr>
        </p:nvSpPr>
        <p:spPr>
          <a:noFill/>
        </p:spPr>
        <p:txBody>
          <a:bodyPr/>
          <a:lstStyle/>
          <a:p>
            <a:fld id="{ADDFB500-0BB9-4EAB-A5A4-5388D20FB38E}" type="slidenum">
              <a:rPr lang="lv-LV" smtClean="0"/>
              <a:pPr/>
              <a:t>17</a:t>
            </a:fld>
            <a:endParaRPr lang="lv-LV" smtClean="0"/>
          </a:p>
        </p:txBody>
      </p:sp>
      <p:sp>
        <p:nvSpPr>
          <p:cNvPr id="7" name="Title 1"/>
          <p:cNvSpPr txBox="1">
            <a:spLocks/>
          </p:cNvSpPr>
          <p:nvPr/>
        </p:nvSpPr>
        <p:spPr>
          <a:xfrm>
            <a:off x="323528" y="-90264"/>
            <a:ext cx="4032448" cy="1143000"/>
          </a:xfrm>
          <a:prstGeom prst="rect">
            <a:avLst/>
          </a:prstGeom>
        </p:spPr>
        <p:txBody>
          <a:bodyPr/>
          <a:lstStyle/>
          <a:p>
            <a:pPr lvl="0" algn="ctr" eaLnBrk="0" hangingPunct="0">
              <a:defRPr/>
            </a:pPr>
            <a:r>
              <a:rPr lang="lv-LV" sz="4400" b="1" kern="0" dirty="0" smtClean="0">
                <a:solidFill>
                  <a:schemeClr val="tx2"/>
                </a:solidFill>
              </a:rPr>
              <a:t>Nav pasaules gaisma</a:t>
            </a:r>
            <a:endParaRPr lang="lv-LV" sz="4400" b="1" kern="0" dirty="0">
              <a:solidFill>
                <a:schemeClr val="tx2"/>
              </a:solidFill>
            </a:endParaRPr>
          </a:p>
        </p:txBody>
      </p:sp>
      <p:sp>
        <p:nvSpPr>
          <p:cNvPr id="8" name="Title 1"/>
          <p:cNvSpPr txBox="1">
            <a:spLocks/>
          </p:cNvSpPr>
          <p:nvPr/>
        </p:nvSpPr>
        <p:spPr>
          <a:xfrm>
            <a:off x="4751512" y="0"/>
            <a:ext cx="4392488"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smtClean="0">
                <a:solidFill>
                  <a:schemeClr val="tx2"/>
                </a:solidFill>
                <a:latin typeface="+mj-lt"/>
                <a:ea typeface="+mj-ea"/>
                <a:cs typeface="+mj-cs"/>
              </a:rPr>
              <a:t>Pasaules gaisma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1" name="Picture 4" descr="BIBLE016"/>
          <p:cNvPicPr>
            <a:picLocks noChangeAspect="1" noChangeArrowheads="1"/>
          </p:cNvPicPr>
          <p:nvPr/>
        </p:nvPicPr>
        <p:blipFill>
          <a:blip r:embed="rId3" cstate="print"/>
          <a:srcRect/>
          <a:stretch>
            <a:fillRect/>
          </a:stretch>
        </p:blipFill>
        <p:spPr bwMode="auto">
          <a:xfrm>
            <a:off x="5292080" y="1916832"/>
            <a:ext cx="3499527" cy="3168352"/>
          </a:xfrm>
          <a:prstGeom prst="rect">
            <a:avLst/>
          </a:prstGeom>
          <a:noFill/>
          <a:ln w="9525">
            <a:noFill/>
            <a:miter lim="800000"/>
            <a:headEnd/>
            <a:tailEnd/>
          </a:ln>
        </p:spPr>
      </p:pic>
      <p:sp>
        <p:nvSpPr>
          <p:cNvPr id="12" name="Rectangle 11"/>
          <p:cNvSpPr>
            <a:spLocks noChangeArrowheads="1"/>
          </p:cNvSpPr>
          <p:nvPr/>
        </p:nvSpPr>
        <p:spPr bwMode="auto">
          <a:xfrm>
            <a:off x="0" y="3140968"/>
            <a:ext cx="2915816" cy="1077218"/>
          </a:xfrm>
          <a:prstGeom prst="rect">
            <a:avLst/>
          </a:prstGeom>
          <a:noFill/>
          <a:ln w="9525">
            <a:noFill/>
            <a:miter lim="800000"/>
            <a:headEnd/>
            <a:tailEnd/>
          </a:ln>
        </p:spPr>
        <p:txBody>
          <a:bodyPr wrap="square">
            <a:spAutoFit/>
          </a:bodyPr>
          <a:lstStyle/>
          <a:p>
            <a:pPr algn="ctr"/>
            <a:r>
              <a:rPr lang="lv-LV" sz="3200" b="1" dirty="0" smtClean="0"/>
              <a:t>1. Augstākam spēkam</a:t>
            </a:r>
            <a:endParaRPr lang="lv-LV" sz="3200" b="1" dirty="0"/>
          </a:p>
        </p:txBody>
      </p:sp>
      <p:sp>
        <p:nvSpPr>
          <p:cNvPr id="13" name="Rectangle 12"/>
          <p:cNvSpPr>
            <a:spLocks noChangeArrowheads="1"/>
          </p:cNvSpPr>
          <p:nvPr/>
        </p:nvSpPr>
        <p:spPr bwMode="auto">
          <a:xfrm>
            <a:off x="2555776" y="3140968"/>
            <a:ext cx="2954446" cy="1077218"/>
          </a:xfrm>
          <a:prstGeom prst="rect">
            <a:avLst/>
          </a:prstGeom>
          <a:noFill/>
          <a:ln w="9525">
            <a:noFill/>
            <a:miter lim="800000"/>
            <a:headEnd/>
            <a:tailEnd/>
          </a:ln>
        </p:spPr>
        <p:txBody>
          <a:bodyPr wrap="square">
            <a:spAutoFit/>
          </a:bodyPr>
          <a:lstStyle/>
          <a:p>
            <a:pPr algn="ctr"/>
            <a:r>
              <a:rPr lang="lv-LV" sz="3200" b="1" dirty="0" smtClean="0"/>
              <a:t>2. Bargam tiesnesim</a:t>
            </a:r>
            <a:endParaRPr lang="lv-LV" sz="3200" b="1" dirty="0"/>
          </a:p>
        </p:txBody>
      </p:sp>
      <p:pic>
        <p:nvPicPr>
          <p:cNvPr id="14" name="Picture 2" descr="D:\Downloads\power.png"/>
          <p:cNvPicPr>
            <a:picLocks noChangeAspect="1" noChangeArrowheads="1"/>
          </p:cNvPicPr>
          <p:nvPr/>
        </p:nvPicPr>
        <p:blipFill>
          <a:blip r:embed="rId4" cstate="print"/>
          <a:srcRect/>
          <a:stretch>
            <a:fillRect/>
          </a:stretch>
        </p:blipFill>
        <p:spPr bwMode="auto">
          <a:xfrm>
            <a:off x="432048" y="1124744"/>
            <a:ext cx="1944216" cy="1944216"/>
          </a:xfrm>
          <a:prstGeom prst="rect">
            <a:avLst/>
          </a:prstGeom>
          <a:noFill/>
        </p:spPr>
      </p:pic>
      <p:pic>
        <p:nvPicPr>
          <p:cNvPr id="15" name="Picture 3" descr="D:\Downloads\judge.png"/>
          <p:cNvPicPr>
            <a:picLocks noChangeAspect="1" noChangeArrowheads="1"/>
          </p:cNvPicPr>
          <p:nvPr/>
        </p:nvPicPr>
        <p:blipFill>
          <a:blip r:embed="rId5" cstate="print"/>
          <a:srcRect/>
          <a:stretch>
            <a:fillRect/>
          </a:stretch>
        </p:blipFill>
        <p:spPr bwMode="auto">
          <a:xfrm>
            <a:off x="2843808" y="764704"/>
            <a:ext cx="2304256" cy="2304256"/>
          </a:xfrm>
          <a:prstGeom prst="rect">
            <a:avLst/>
          </a:prstGeom>
          <a:noFill/>
        </p:spPr>
      </p:pic>
      <p:sp>
        <p:nvSpPr>
          <p:cNvPr id="17" name="Rectangle 16"/>
          <p:cNvSpPr>
            <a:spLocks noChangeArrowheads="1"/>
          </p:cNvSpPr>
          <p:nvPr/>
        </p:nvSpPr>
        <p:spPr bwMode="auto">
          <a:xfrm>
            <a:off x="5724128" y="5085184"/>
            <a:ext cx="2736304" cy="1754326"/>
          </a:xfrm>
          <a:prstGeom prst="rect">
            <a:avLst/>
          </a:prstGeom>
          <a:noFill/>
          <a:ln w="9525">
            <a:noFill/>
            <a:miter lim="800000"/>
            <a:headEnd/>
            <a:tailEnd/>
          </a:ln>
        </p:spPr>
        <p:txBody>
          <a:bodyPr wrap="square">
            <a:spAutoFit/>
          </a:bodyPr>
          <a:lstStyle/>
          <a:p>
            <a:pPr algn="ctr"/>
            <a:r>
              <a:rPr lang="lv-LV" sz="3600" b="1" dirty="0" smtClean="0"/>
              <a:t>Ticība Glābējam</a:t>
            </a:r>
          </a:p>
          <a:p>
            <a:pPr algn="ctr"/>
            <a:r>
              <a:rPr lang="lv-LV" sz="3600" b="1" dirty="0" smtClean="0"/>
              <a:t>Jēzum</a:t>
            </a:r>
            <a:endParaRPr lang="lv-LV" sz="3600" b="1" dirty="0"/>
          </a:p>
        </p:txBody>
      </p:sp>
      <p:sp>
        <p:nvSpPr>
          <p:cNvPr id="18" name="Rectangle 17"/>
          <p:cNvSpPr>
            <a:spLocks noChangeArrowheads="1"/>
          </p:cNvSpPr>
          <p:nvPr/>
        </p:nvSpPr>
        <p:spPr bwMode="auto">
          <a:xfrm>
            <a:off x="-398670" y="5808166"/>
            <a:ext cx="2954446" cy="1077218"/>
          </a:xfrm>
          <a:prstGeom prst="rect">
            <a:avLst/>
          </a:prstGeom>
          <a:noFill/>
          <a:ln w="9525">
            <a:noFill/>
            <a:miter lim="800000"/>
            <a:headEnd/>
            <a:tailEnd/>
          </a:ln>
        </p:spPr>
        <p:txBody>
          <a:bodyPr wrap="square">
            <a:spAutoFit/>
          </a:bodyPr>
          <a:lstStyle/>
          <a:p>
            <a:pPr algn="ctr"/>
            <a:r>
              <a:rPr lang="lv-LV" sz="3200" b="1" dirty="0" smtClean="0"/>
              <a:t>3. Elku dieviem</a:t>
            </a:r>
            <a:endParaRPr lang="lv-LV" sz="3200" b="1" dirty="0"/>
          </a:p>
        </p:txBody>
      </p:sp>
      <p:pic>
        <p:nvPicPr>
          <p:cNvPr id="16" name="Picture 8" descr="radi$ana"/>
          <p:cNvPicPr>
            <a:picLocks noChangeAspect="1" noChangeArrowheads="1"/>
          </p:cNvPicPr>
          <p:nvPr/>
        </p:nvPicPr>
        <p:blipFill>
          <a:blip r:embed="rId6" cstate="print"/>
          <a:srcRect/>
          <a:stretch>
            <a:fillRect/>
          </a:stretch>
        </p:blipFill>
        <p:spPr bwMode="auto">
          <a:xfrm>
            <a:off x="2483768" y="4149080"/>
            <a:ext cx="2464498" cy="2160239"/>
          </a:xfrm>
          <a:prstGeom prst="ellipse">
            <a:avLst/>
          </a:prstGeom>
          <a:ln>
            <a:noFill/>
          </a:ln>
          <a:effectLst>
            <a:softEdge rad="112500"/>
          </a:effectLst>
        </p:spPr>
      </p:pic>
      <p:sp>
        <p:nvSpPr>
          <p:cNvPr id="19" name="Rectangle 18"/>
          <p:cNvSpPr>
            <a:spLocks noChangeArrowheads="1"/>
          </p:cNvSpPr>
          <p:nvPr/>
        </p:nvSpPr>
        <p:spPr bwMode="auto">
          <a:xfrm>
            <a:off x="2051720" y="6228601"/>
            <a:ext cx="3672408" cy="584775"/>
          </a:xfrm>
          <a:prstGeom prst="rect">
            <a:avLst/>
          </a:prstGeom>
          <a:noFill/>
          <a:ln w="9525">
            <a:noFill/>
            <a:miter lim="800000"/>
            <a:headEnd/>
            <a:tailEnd/>
          </a:ln>
        </p:spPr>
        <p:txBody>
          <a:bodyPr wrap="square">
            <a:spAutoFit/>
          </a:bodyPr>
          <a:lstStyle/>
          <a:p>
            <a:pPr algn="ctr"/>
            <a:r>
              <a:rPr lang="lv-LV" sz="3200" b="1" dirty="0" smtClean="0"/>
              <a:t>4. Tikai Radītājam</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4" fill="hold" nodeType="after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par>
                          <p:cTn id="17" fill="hold">
                            <p:stCondLst>
                              <p:cond delay="3500"/>
                            </p:stCondLst>
                            <p:childTnLst>
                              <p:par>
                                <p:cTn id="18" presetID="2" presetClass="entr" presetSubtype="4" fill="hold" nodeType="after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childTnLst>
                          </p:cTn>
                        </p:par>
                        <p:par>
                          <p:cTn id="25" fill="hold">
                            <p:stCondLst>
                              <p:cond delay="5500"/>
                            </p:stCondLst>
                            <p:childTnLst>
                              <p:par>
                                <p:cTn id="26" presetID="2" presetClass="entr" presetSubtype="4" fill="hold" nodeType="afterEffect">
                                  <p:stCondLst>
                                    <p:cond delay="0"/>
                                  </p:stCondLst>
                                  <p:childTnLst>
                                    <p:set>
                                      <p:cBhvr>
                                        <p:cTn id="27" dur="1" fill="hold">
                                          <p:stCondLst>
                                            <p:cond delay="0"/>
                                          </p:stCondLst>
                                        </p:cTn>
                                        <p:tgtEl>
                                          <p:spTgt spid="18">
                                            <p:txEl>
                                              <p:pRg st="0" end="0"/>
                                            </p:txEl>
                                          </p:spTgt>
                                        </p:tgtEl>
                                        <p:attrNameLst>
                                          <p:attrName>style.visibility</p:attrName>
                                        </p:attrNameLst>
                                      </p:cBhvr>
                                      <p:to>
                                        <p:strVal val="visible"/>
                                      </p:to>
                                    </p:set>
                                    <p:anim calcmode="lin" valueType="num">
                                      <p:cBhvr additive="base">
                                        <p:cTn id="28"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1026"/>
                                        </p:tgtEl>
                                        <p:attrNameLst>
                                          <p:attrName>style.visibility</p:attrName>
                                        </p:attrNameLst>
                                      </p:cBhvr>
                                      <p:to>
                                        <p:strVal val="visible"/>
                                      </p:to>
                                    </p:set>
                                    <p:animEffect transition="in" filter="fade">
                                      <p:cBhvr>
                                        <p:cTn id="32" dur="2000"/>
                                        <p:tgtEl>
                                          <p:spTgt spid="1026"/>
                                        </p:tgtEl>
                                      </p:cBhvr>
                                    </p:animEffect>
                                  </p:childTnLst>
                                </p:cTn>
                              </p:par>
                            </p:childTnLst>
                          </p:cTn>
                        </p:par>
                        <p:par>
                          <p:cTn id="33" fill="hold">
                            <p:stCondLst>
                              <p:cond delay="7500"/>
                            </p:stCondLst>
                            <p:childTnLst>
                              <p:par>
                                <p:cTn id="34" presetID="2" presetClass="entr" presetSubtype="4" fill="hold"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 calcmode="lin" valueType="num">
                                      <p:cBhvr additive="base">
                                        <p:cTn id="3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8" presetID="8" presetClass="entr" presetSubtype="16"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diamond(in)">
                                      <p:cBhvr>
                                        <p:cTn id="40" dur="2000"/>
                                        <p:tgtEl>
                                          <p:spTgt spid="16"/>
                                        </p:tgtEl>
                                      </p:cBhvr>
                                    </p:animEffect>
                                  </p:childTnLst>
                                </p:cTn>
                              </p:par>
                            </p:childTnLst>
                          </p:cTn>
                        </p:par>
                        <p:par>
                          <p:cTn id="41" fill="hold">
                            <p:stCondLst>
                              <p:cond delay="9500"/>
                            </p:stCondLst>
                            <p:childTnLst>
                              <p:par>
                                <p:cTn id="42" presetID="2" presetClass="entr" presetSubtype="4"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childTnLst>
                          </p:cTn>
                        </p:par>
                        <p:par>
                          <p:cTn id="46" fill="hold">
                            <p:stCondLst>
                              <p:cond delay="10000"/>
                            </p:stCondLst>
                            <p:childTnLst>
                              <p:par>
                                <p:cTn id="47" presetID="2" presetClass="entr" presetSubtype="4" fill="hold" nodeType="after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anim calcmode="lin" valueType="num">
                                      <p:cBhvr additive="base">
                                        <p:cTn id="49"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10500"/>
                            </p:stCondLst>
                            <p:childTnLst>
                              <p:par>
                                <p:cTn id="52" presetID="2" presetClass="entr" presetSubtype="4" fill="hold" nodeType="afterEffect">
                                  <p:stCondLst>
                                    <p:cond delay="0"/>
                                  </p:stCondLst>
                                  <p:childTnLst>
                                    <p:set>
                                      <p:cBhvr>
                                        <p:cTn id="53" dur="1" fill="hold">
                                          <p:stCondLst>
                                            <p:cond delay="0"/>
                                          </p:stCondLst>
                                        </p:cTn>
                                        <p:tgtEl>
                                          <p:spTgt spid="17">
                                            <p:txEl>
                                              <p:pRg st="1" end="1"/>
                                            </p:txEl>
                                          </p:spTgt>
                                        </p:tgtEl>
                                        <p:attrNameLst>
                                          <p:attrName>style.visibility</p:attrName>
                                        </p:attrNameLst>
                                      </p:cBhvr>
                                      <p:to>
                                        <p:strVal val="visible"/>
                                      </p:to>
                                    </p:set>
                                    <p:anim calcmode="lin" valueType="num">
                                      <p:cBhvr additive="base">
                                        <p:cTn id="54"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17">
                                            <p:txEl>
                                              <p:pRg st="1" end="1"/>
                                            </p:txEl>
                                          </p:spTgt>
                                        </p:tgtEl>
                                        <p:attrNameLst>
                                          <p:attrName>ppt_y</p:attrName>
                                        </p:attrNameLst>
                                      </p:cBhvr>
                                      <p:tavLst>
                                        <p:tav tm="0">
                                          <p:val>
                                            <p:strVal val="1+#ppt_h/2"/>
                                          </p:val>
                                        </p:tav>
                                        <p:tav tm="100000">
                                          <p:val>
                                            <p:strVal val="#ppt_y"/>
                                          </p:val>
                                        </p:tav>
                                      </p:tavLst>
                                    </p:anim>
                                  </p:childTnLst>
                                </p:cTn>
                              </p:par>
                              <p:par>
                                <p:cTn id="56" presetID="9" presetClass="entr" presetSubtype="0" fill="hold"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dissolve">
                                      <p:cBhvr>
                                        <p:cTn id="5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eaLnBrk="1" hangingPunct="1"/>
            <a:r>
              <a:rPr lang="lv-LV" sz="3600" b="1" dirty="0" smtClean="0"/>
              <a:t>M</a:t>
            </a:r>
            <a:r>
              <a:rPr lang="en-US" sz="3600" b="1" dirty="0" smtClean="0"/>
              <a:t>t</a:t>
            </a:r>
            <a:r>
              <a:rPr lang="lv-LV" sz="3600" b="1" dirty="0" smtClean="0"/>
              <a:t>.8:23-27 Mazticība</a:t>
            </a:r>
          </a:p>
        </p:txBody>
      </p:sp>
      <p:sp>
        <p:nvSpPr>
          <p:cNvPr id="3076" name="Slide Number Placeholder 5"/>
          <p:cNvSpPr>
            <a:spLocks noGrp="1"/>
          </p:cNvSpPr>
          <p:nvPr>
            <p:ph type="sldNum" sz="quarter" idx="12"/>
          </p:nvPr>
        </p:nvSpPr>
        <p:spPr>
          <a:noFill/>
        </p:spPr>
        <p:txBody>
          <a:bodyPr/>
          <a:lstStyle/>
          <a:p>
            <a:fld id="{5373C76A-A643-4B96-9DD0-A5192EF45F74}" type="slidenum">
              <a:rPr lang="lv-LV" smtClean="0"/>
              <a:pPr/>
              <a:t>18</a:t>
            </a:fld>
            <a:endParaRPr lang="lv-LV" smtClean="0"/>
          </a:p>
        </p:txBody>
      </p:sp>
      <p:sp>
        <p:nvSpPr>
          <p:cNvPr id="3077" name="Rectangle 6"/>
          <p:cNvSpPr>
            <a:spLocks noChangeArrowheads="1"/>
          </p:cNvSpPr>
          <p:nvPr/>
        </p:nvSpPr>
        <p:spPr bwMode="auto">
          <a:xfrm>
            <a:off x="0" y="642918"/>
            <a:ext cx="9144000" cy="3539430"/>
          </a:xfrm>
          <a:prstGeom prst="rect">
            <a:avLst/>
          </a:prstGeom>
          <a:noFill/>
          <a:ln w="9525">
            <a:noFill/>
            <a:miter lim="800000"/>
            <a:headEnd/>
            <a:tailEnd/>
          </a:ln>
        </p:spPr>
        <p:txBody>
          <a:bodyPr>
            <a:spAutoFit/>
          </a:bodyPr>
          <a:lstStyle/>
          <a:p>
            <a:pPr algn="just"/>
            <a:r>
              <a:rPr lang="lv-LV" sz="2800" baseline="30000" dirty="0" smtClean="0"/>
              <a:t>23</a:t>
            </a:r>
            <a:r>
              <a:rPr lang="lv-LV" sz="2800" dirty="0" smtClean="0"/>
              <a:t> Jēzus iekāpa laivā, un viņa mācekļi tam sekoja. </a:t>
            </a:r>
            <a:r>
              <a:rPr lang="lv-LV" sz="2800" baseline="30000" dirty="0" smtClean="0"/>
              <a:t>24</a:t>
            </a:r>
            <a:r>
              <a:rPr lang="lv-LV" sz="2800" dirty="0" smtClean="0"/>
              <a:t> Un, redzi, jūrā izcēlās liela vētra, tā ka viļņi vēlās pāri laivai; bet Jēzus gulēja. </a:t>
            </a:r>
            <a:r>
              <a:rPr lang="lv-LV" sz="2800" baseline="30000" dirty="0" smtClean="0"/>
              <a:t>25</a:t>
            </a:r>
            <a:r>
              <a:rPr lang="lv-LV" sz="2800" dirty="0" smtClean="0"/>
              <a:t> Tie piegājuši viņu modināja, saukdami: “Kungs, glāb mūs, mēs ejam bojā!” </a:t>
            </a:r>
            <a:r>
              <a:rPr lang="lv-LV" sz="2800" baseline="30000" dirty="0" smtClean="0"/>
              <a:t>26</a:t>
            </a:r>
            <a:r>
              <a:rPr lang="lv-LV" sz="2800" dirty="0" smtClean="0"/>
              <a:t> Jēzus tiem sacīja: “Kādēļ esat tik bailīgi, jūs mazticīgie?” Tad piecēlies viņš apsauca vējus un jūru, un iestājās liels klusums. </a:t>
            </a:r>
            <a:r>
              <a:rPr lang="lv-LV" sz="2800" baseline="30000" dirty="0" smtClean="0"/>
              <a:t>27</a:t>
            </a:r>
            <a:r>
              <a:rPr lang="lv-LV" sz="2800" dirty="0" smtClean="0"/>
              <a:t> Bet cilvēki izbrīnā jautāja: “Kas viņš ir, ka vēji un jūra viņam paklausa?”</a:t>
            </a:r>
          </a:p>
        </p:txBody>
      </p:sp>
      <p:pic>
        <p:nvPicPr>
          <p:cNvPr id="32770" name="Picture 2" descr="Attēlu rezultāti vaicājumam “Jesus in storm”&quot;"/>
          <p:cNvPicPr>
            <a:picLocks noChangeAspect="1" noChangeArrowheads="1"/>
          </p:cNvPicPr>
          <p:nvPr/>
        </p:nvPicPr>
        <p:blipFill>
          <a:blip r:embed="rId2" cstate="print"/>
          <a:srcRect t="25000"/>
          <a:stretch>
            <a:fillRect/>
          </a:stretch>
        </p:blipFill>
        <p:spPr bwMode="auto">
          <a:xfrm>
            <a:off x="683568" y="4143380"/>
            <a:ext cx="7632848" cy="27146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2770"/>
                                        </p:tgtEl>
                                        <p:attrNameLst>
                                          <p:attrName>style.visibility</p:attrName>
                                        </p:attrNameLst>
                                      </p:cBhvr>
                                      <p:to>
                                        <p:strVal val="visible"/>
                                      </p:to>
                                    </p:set>
                                    <p:animEffect transition="in" filter="fade">
                                      <p:cBhvr>
                                        <p:cTn id="12" dur="2000"/>
                                        <p:tgtEl>
                                          <p:spTgt spid="3277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077"/>
                                        </p:tgtEl>
                                        <p:attrNameLst>
                                          <p:attrName>style.visibility</p:attrName>
                                        </p:attrNameLst>
                                      </p:cBhvr>
                                      <p:to>
                                        <p:strVal val="visible"/>
                                      </p:to>
                                    </p:set>
                                    <p:animEffect transition="in" filter="fade">
                                      <p:cBhvr>
                                        <p:cTn id="16" dur="20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7"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19</a:t>
            </a:fld>
            <a:endParaRPr lang="lv-LV" smtClean="0"/>
          </a:p>
        </p:txBody>
      </p:sp>
      <p:sp>
        <p:nvSpPr>
          <p:cNvPr id="5" name="Rectangle 4"/>
          <p:cNvSpPr>
            <a:spLocks noChangeArrowheads="1"/>
          </p:cNvSpPr>
          <p:nvPr/>
        </p:nvSpPr>
        <p:spPr bwMode="auto">
          <a:xfrm>
            <a:off x="0" y="3226237"/>
            <a:ext cx="4355976" cy="3539430"/>
          </a:xfrm>
          <a:prstGeom prst="rect">
            <a:avLst/>
          </a:prstGeom>
          <a:noFill/>
          <a:ln w="9525">
            <a:noFill/>
            <a:miter lim="800000"/>
            <a:headEnd/>
            <a:tailEnd/>
          </a:ln>
        </p:spPr>
        <p:txBody>
          <a:bodyPr wrap="square">
            <a:spAutoFit/>
          </a:bodyPr>
          <a:lstStyle/>
          <a:p>
            <a:pPr>
              <a:buFont typeface="Arial" charset="0"/>
              <a:buChar char="•"/>
            </a:pPr>
            <a:r>
              <a:rPr lang="lv-LV" sz="2400" i="1" baseline="30000" dirty="0" smtClean="0"/>
              <a:t>26a</a:t>
            </a:r>
            <a:r>
              <a:rPr lang="lv-LV" sz="2400" i="1" dirty="0" smtClean="0"/>
              <a:t> Jēzus: “Kādēļ esat tik bailīgi, jūs mazticīgie?”</a:t>
            </a:r>
          </a:p>
          <a:p>
            <a:pPr>
              <a:buFont typeface="Arial" charset="0"/>
              <a:buChar char="•"/>
            </a:pPr>
            <a:endParaRPr lang="lv-LV" sz="1000" b="1" dirty="0" smtClean="0"/>
          </a:p>
          <a:p>
            <a:pPr>
              <a:buFont typeface="Arial" charset="0"/>
              <a:buChar char="•"/>
            </a:pPr>
            <a:r>
              <a:rPr lang="lv-LV" sz="2600" b="1" dirty="0" smtClean="0"/>
              <a:t>Mazticība</a:t>
            </a:r>
            <a:r>
              <a:rPr lang="lv-LV" sz="2600" dirty="0" smtClean="0"/>
              <a:t> ir tik </a:t>
            </a:r>
            <a:r>
              <a:rPr lang="lv-LV" sz="2600" b="1" dirty="0" smtClean="0"/>
              <a:t>bailīga</a:t>
            </a:r>
            <a:r>
              <a:rPr lang="lv-LV" sz="2600" dirty="0" smtClean="0"/>
              <a:t>, </a:t>
            </a:r>
            <a:r>
              <a:rPr lang="lv-LV" sz="2600" b="1" dirty="0" smtClean="0"/>
              <a:t>bikla</a:t>
            </a:r>
            <a:r>
              <a:rPr lang="lv-LV" sz="2600" dirty="0" smtClean="0"/>
              <a:t> un </a:t>
            </a:r>
            <a:r>
              <a:rPr lang="lv-LV" sz="2600" b="1" dirty="0" smtClean="0"/>
              <a:t>izmisusi</a:t>
            </a:r>
            <a:r>
              <a:rPr lang="lv-LV" sz="2600" dirty="0" smtClean="0"/>
              <a:t>, kas </a:t>
            </a:r>
            <a:r>
              <a:rPr lang="lv-LV" sz="2600" b="1" dirty="0" smtClean="0"/>
              <a:t>nespēj paveikt itin neko</a:t>
            </a:r>
            <a:r>
              <a:rPr lang="lv-LV" sz="2600" dirty="0" smtClean="0"/>
              <a:t>.</a:t>
            </a:r>
          </a:p>
          <a:p>
            <a:pPr>
              <a:buFont typeface="Arial" charset="0"/>
              <a:buChar char="•"/>
            </a:pPr>
            <a:endParaRPr lang="lv-LV" sz="1000" dirty="0" smtClean="0"/>
          </a:p>
          <a:p>
            <a:pPr>
              <a:buFont typeface="Arial" charset="0"/>
              <a:buChar char="•"/>
            </a:pPr>
            <a:r>
              <a:rPr lang="lv-LV" sz="2600" b="1" dirty="0" smtClean="0"/>
              <a:t>Mazticība</a:t>
            </a:r>
            <a:r>
              <a:rPr lang="lv-LV" sz="2600" dirty="0" smtClean="0"/>
              <a:t> </a:t>
            </a:r>
            <a:r>
              <a:rPr lang="lv-LV" sz="2600" b="1" dirty="0" smtClean="0"/>
              <a:t>fokusējas</a:t>
            </a:r>
            <a:r>
              <a:rPr lang="lv-LV" sz="2600" dirty="0" smtClean="0"/>
              <a:t> tikai uz to, ko </a:t>
            </a:r>
            <a:r>
              <a:rPr lang="lv-LV" sz="2600" b="1" dirty="0" smtClean="0"/>
              <a:t>redz</a:t>
            </a:r>
            <a:r>
              <a:rPr lang="lv-LV" sz="2600" dirty="0" smtClean="0"/>
              <a:t> un </a:t>
            </a:r>
            <a:r>
              <a:rPr lang="lv-LV" sz="2600" b="1" dirty="0" smtClean="0"/>
              <a:t>jūt</a:t>
            </a:r>
            <a:r>
              <a:rPr lang="lv-LV" sz="2600" dirty="0" smtClean="0"/>
              <a:t>, un neredz neko vairāk par to.</a:t>
            </a:r>
          </a:p>
        </p:txBody>
      </p:sp>
      <p:sp>
        <p:nvSpPr>
          <p:cNvPr id="6" name="Rectangle 5"/>
          <p:cNvSpPr>
            <a:spLocks noChangeArrowheads="1"/>
          </p:cNvSpPr>
          <p:nvPr/>
        </p:nvSpPr>
        <p:spPr bwMode="auto">
          <a:xfrm>
            <a:off x="5000625" y="2996952"/>
            <a:ext cx="4143375" cy="4308872"/>
          </a:xfrm>
          <a:prstGeom prst="rect">
            <a:avLst/>
          </a:prstGeom>
          <a:noFill/>
          <a:ln w="9525">
            <a:noFill/>
            <a:miter lim="800000"/>
            <a:headEnd/>
            <a:tailEnd/>
          </a:ln>
        </p:spPr>
        <p:txBody>
          <a:bodyPr>
            <a:spAutoFit/>
          </a:bodyPr>
          <a:lstStyle/>
          <a:p>
            <a:pPr>
              <a:buFont typeface="Arial" charset="0"/>
              <a:buChar char="•"/>
            </a:pPr>
            <a:r>
              <a:rPr lang="lv-LV" sz="2400" i="1" baseline="30000" dirty="0" smtClean="0"/>
              <a:t>26b </a:t>
            </a:r>
            <a:r>
              <a:rPr lang="lv-LV" sz="2400" i="1" dirty="0" smtClean="0"/>
              <a:t>”Tad piecēlies Jēzus apsauca vējus un jūru, un iestājās liels klusums.”</a:t>
            </a:r>
          </a:p>
          <a:p>
            <a:pPr>
              <a:buFont typeface="Arial" charset="0"/>
              <a:buChar char="•"/>
            </a:pPr>
            <a:endParaRPr lang="lv-LV" sz="1000" b="1" dirty="0" smtClean="0"/>
          </a:p>
          <a:p>
            <a:pPr>
              <a:buFont typeface="Arial" charset="0"/>
              <a:buChar char="•"/>
            </a:pPr>
            <a:r>
              <a:rPr lang="lv-LV" sz="2600" b="1" dirty="0" smtClean="0"/>
              <a:t>Ticība</a:t>
            </a:r>
            <a:r>
              <a:rPr lang="lv-LV" sz="2600" dirty="0" smtClean="0"/>
              <a:t> </a:t>
            </a:r>
            <a:r>
              <a:rPr lang="lv-LV" sz="2600" b="1" dirty="0" smtClean="0"/>
              <a:t>redz</a:t>
            </a:r>
            <a:r>
              <a:rPr lang="lv-LV" sz="2600" dirty="0" smtClean="0"/>
              <a:t> to, kas </a:t>
            </a:r>
            <a:r>
              <a:rPr lang="lv-LV" sz="2600" b="1" dirty="0" smtClean="0"/>
              <a:t>nav redzams</a:t>
            </a:r>
            <a:r>
              <a:rPr lang="lv-LV" sz="2600" dirty="0" smtClean="0"/>
              <a:t>, un </a:t>
            </a:r>
            <a:r>
              <a:rPr lang="lv-LV" sz="2600" b="1" dirty="0" smtClean="0"/>
              <a:t>neuzlūko</a:t>
            </a:r>
            <a:r>
              <a:rPr lang="lv-LV" sz="2600" dirty="0" smtClean="0"/>
              <a:t> to, kas </a:t>
            </a:r>
            <a:r>
              <a:rPr lang="lv-LV" sz="2600" b="1" dirty="0" smtClean="0"/>
              <a:t>sajūtams</a:t>
            </a:r>
            <a:r>
              <a:rPr lang="lv-LV" sz="2600" dirty="0" smtClean="0"/>
              <a:t>.</a:t>
            </a:r>
          </a:p>
          <a:p>
            <a:pPr>
              <a:buFont typeface="Arial" charset="0"/>
              <a:buChar char="•"/>
            </a:pPr>
            <a:endParaRPr lang="lv-LV" sz="1000" dirty="0" smtClean="0"/>
          </a:p>
          <a:p>
            <a:pPr>
              <a:buFont typeface="Arial" charset="0"/>
              <a:buChar char="•"/>
            </a:pPr>
            <a:r>
              <a:rPr lang="lv-LV" sz="2600" b="1" dirty="0" smtClean="0"/>
              <a:t>Ticība</a:t>
            </a:r>
            <a:r>
              <a:rPr lang="lv-LV" sz="2600" dirty="0" smtClean="0"/>
              <a:t> novērš </a:t>
            </a:r>
            <a:r>
              <a:rPr lang="lv-LV" sz="2600" b="1" dirty="0" smtClean="0"/>
              <a:t>skatu</a:t>
            </a:r>
            <a:r>
              <a:rPr lang="lv-LV" sz="2600" dirty="0" smtClean="0"/>
              <a:t> no tā, kas </a:t>
            </a:r>
            <a:r>
              <a:rPr lang="lv-LV" sz="2600" b="1" dirty="0" smtClean="0"/>
              <a:t>nomāc</a:t>
            </a:r>
            <a:r>
              <a:rPr lang="lv-LV" sz="2600" dirty="0" smtClean="0"/>
              <a:t> un </a:t>
            </a:r>
            <a:r>
              <a:rPr lang="lv-LV" sz="2600" b="1" dirty="0" smtClean="0"/>
              <a:t>rada nemieru</a:t>
            </a:r>
            <a:r>
              <a:rPr lang="lv-LV" sz="2600" dirty="0" smtClean="0"/>
              <a:t>.</a:t>
            </a:r>
          </a:p>
          <a:p>
            <a:pPr>
              <a:buFont typeface="Arial" charset="0"/>
              <a:buChar char="•"/>
            </a:pPr>
            <a:endParaRPr lang="lv-LV" sz="2600" dirty="0"/>
          </a:p>
        </p:txBody>
      </p:sp>
      <p:sp>
        <p:nvSpPr>
          <p:cNvPr id="7" name="Title 1"/>
          <p:cNvSpPr txBox="1">
            <a:spLocks/>
          </p:cNvSpPr>
          <p:nvPr/>
        </p:nvSpPr>
        <p:spPr>
          <a:xfrm>
            <a:off x="179512" y="2492896"/>
            <a:ext cx="3168352"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Maz</a:t>
            </a:r>
            <a:r>
              <a:rPr kumimoji="0" lang="lv-LV" sz="4400" b="1" i="0" u="none" strike="noStrike" kern="0" cap="none" spc="0" normalizeH="0" baseline="0" noProof="0" dirty="0" smtClean="0">
                <a:ln>
                  <a:noFill/>
                </a:ln>
                <a:solidFill>
                  <a:schemeClr val="tx2"/>
                </a:solidFill>
                <a:effectLst/>
                <a:uLnTx/>
                <a:uFillTx/>
                <a:latin typeface="+mj-lt"/>
                <a:ea typeface="+mj-ea"/>
                <a:cs typeface="+mj-cs"/>
              </a:rPr>
              <a:t>ticība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499992" y="2348880"/>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Glābjoša T</a:t>
            </a:r>
            <a:r>
              <a:rPr kumimoji="0" lang="lv-LV" sz="4400" b="1" i="0" u="none" strike="noStrike" kern="0" cap="none" spc="0" normalizeH="0" baseline="0" noProof="0" dirty="0" err="1" smtClean="0">
                <a:ln>
                  <a:noFill/>
                </a:ln>
                <a:solidFill>
                  <a:schemeClr val="tx2"/>
                </a:solidFill>
                <a:effectLst/>
                <a:uLnTx/>
                <a:uFillTx/>
                <a:latin typeface="+mj-lt"/>
                <a:ea typeface="+mj-ea"/>
                <a:cs typeface="+mj-cs"/>
              </a:rPr>
              <a:t>icība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755576" y="0"/>
            <a:ext cx="2051719" cy="2564904"/>
          </a:xfrm>
          <a:prstGeom prst="ellipse">
            <a:avLst/>
          </a:prstGeom>
          <a:ln>
            <a:noFill/>
          </a:ln>
          <a:effectLst>
            <a:softEdge rad="112500"/>
          </a:effectLst>
        </p:spPr>
      </p:pic>
      <p:pic>
        <p:nvPicPr>
          <p:cNvPr id="11" name="Picture 4" descr="BIBLE016"/>
          <p:cNvPicPr>
            <a:picLocks noChangeAspect="1" noChangeArrowheads="1"/>
          </p:cNvPicPr>
          <p:nvPr/>
        </p:nvPicPr>
        <p:blipFill>
          <a:blip r:embed="rId3" cstate="print"/>
          <a:srcRect/>
          <a:stretch>
            <a:fillRect/>
          </a:stretch>
        </p:blipFill>
        <p:spPr bwMode="auto">
          <a:xfrm>
            <a:off x="5796136" y="60290"/>
            <a:ext cx="2448272" cy="207256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fade">
                                      <p:cBhvr>
                                        <p:cTn id="17" dur="2000"/>
                                        <p:tgtEl>
                                          <p:spTgt spid="1027"/>
                                        </p:tgtEl>
                                      </p:cBhvr>
                                    </p:animEffect>
                                  </p:childTnLst>
                                </p:cTn>
                              </p:par>
                            </p:childTnLst>
                          </p:cTn>
                        </p:par>
                        <p:par>
                          <p:cTn id="18" fill="hold">
                            <p:stCondLst>
                              <p:cond delay="3000"/>
                            </p:stCondLst>
                            <p:childTnLst>
                              <p:par>
                                <p:cTn id="19" presetID="9"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dissolve">
                                      <p:cBhvr>
                                        <p:cTn id="21" dur="500"/>
                                        <p:tgtEl>
                                          <p:spTgt spid="11"/>
                                        </p:tgtEl>
                                      </p:cBhvr>
                                    </p:animEffect>
                                  </p:childTnLst>
                                </p:cTn>
                              </p:par>
                            </p:childTnLst>
                          </p:cTn>
                        </p:par>
                        <p:par>
                          <p:cTn id="22" fill="hold">
                            <p:stCondLst>
                              <p:cond delay="3500"/>
                            </p:stCondLst>
                            <p:childTnLst>
                              <p:par>
                                <p:cTn id="23" presetID="2" presetClass="entr" presetSubtype="4" fill="hold" nodeType="after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4000"/>
                            </p:stCondLst>
                            <p:childTnLst>
                              <p:par>
                                <p:cTn id="28" presetID="2" presetClass="entr" presetSubtype="4" fill="hold" nodeType="after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500"/>
                            </p:stCondLst>
                            <p:childTnLst>
                              <p:par>
                                <p:cTn id="33" presetID="2" presetClass="entr" presetSubtype="4" fill="hold" nodeType="after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 calcmode="lin" valueType="num">
                                      <p:cBhvr additive="base">
                                        <p:cTn id="3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5000"/>
                            </p:stCondLst>
                            <p:childTnLst>
                              <p:par>
                                <p:cTn id="38" presetID="2" presetClass="entr" presetSubtype="4" fill="hold" nodeType="after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 calcmode="lin" valueType="num">
                                      <p:cBhvr additive="base">
                                        <p:cTn id="4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500"/>
                            </p:stCondLst>
                            <p:childTnLst>
                              <p:par>
                                <p:cTn id="43" presetID="2" presetClass="entr" presetSubtype="4" fill="hold" nodeType="after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 calcmode="lin" valueType="num">
                                      <p:cBhvr additive="base">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6000"/>
                            </p:stCondLst>
                            <p:childTnLst>
                              <p:par>
                                <p:cTn id="48" presetID="2" presetClass="entr" presetSubtype="4" fill="hold" nodeType="after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268760"/>
            <a:ext cx="6012160" cy="5632311"/>
          </a:xfrm>
          <a:prstGeom prst="rect">
            <a:avLst/>
          </a:prstGeom>
          <a:noFill/>
          <a:ln w="9525">
            <a:noFill/>
            <a:miter lim="800000"/>
            <a:headEnd/>
            <a:tailEnd/>
          </a:ln>
        </p:spPr>
        <p:txBody>
          <a:bodyPr wrap="square">
            <a:spAutoFit/>
          </a:bodyPr>
          <a:lstStyle/>
          <a:p>
            <a:pPr>
              <a:spcBef>
                <a:spcPts val="1200"/>
              </a:spcBef>
              <a:buFontTx/>
              <a:buChar char="•"/>
            </a:pPr>
            <a:r>
              <a:rPr lang="lv-LV" sz="3200" dirty="0" smtClean="0"/>
              <a:t>Vai es esmu pasaules gaisma?</a:t>
            </a:r>
          </a:p>
          <a:p>
            <a:pPr>
              <a:spcBef>
                <a:spcPts val="1200"/>
              </a:spcBef>
              <a:buFontTx/>
              <a:buChar char="•"/>
            </a:pPr>
            <a:r>
              <a:rPr lang="lv-LV" sz="3200" dirty="0" smtClean="0"/>
              <a:t>Vai </a:t>
            </a:r>
            <a:r>
              <a:rPr lang="lv-LV" sz="3200" dirty="0"/>
              <a:t>es </a:t>
            </a:r>
            <a:r>
              <a:rPr lang="lv-LV" sz="3200" dirty="0" smtClean="0"/>
              <a:t>nekaunos par to, ka eju baznīcā? </a:t>
            </a:r>
          </a:p>
          <a:p>
            <a:pPr>
              <a:spcBef>
                <a:spcPts val="1200"/>
              </a:spcBef>
              <a:buFontTx/>
              <a:buChar char="•"/>
            </a:pPr>
            <a:r>
              <a:rPr lang="lv-LV" sz="3200" dirty="0" smtClean="0"/>
              <a:t>Vai baidos apliecināt Kristu saviem tuvākajiem mājās un darbā?</a:t>
            </a:r>
            <a:endParaRPr lang="lv-LV" sz="3200" dirty="0"/>
          </a:p>
          <a:p>
            <a:pPr>
              <a:spcBef>
                <a:spcPts val="1200"/>
              </a:spcBef>
              <a:buFontTx/>
              <a:buChar char="•"/>
            </a:pPr>
            <a:r>
              <a:rPr lang="lv-LV" sz="3200" dirty="0" smtClean="0"/>
              <a:t>Kāda ir mūsu liecība apkārtējiem?</a:t>
            </a:r>
          </a:p>
          <a:p>
            <a:pPr>
              <a:spcBef>
                <a:spcPts val="1200"/>
              </a:spcBef>
              <a:buFontTx/>
              <a:buChar char="•"/>
            </a:pPr>
            <a:r>
              <a:rPr lang="lv-LV" sz="3200" dirty="0" smtClean="0"/>
              <a:t>Vai apkārtējie redz draudzes locekļu labos darbus?</a:t>
            </a:r>
            <a:endParaRPr lang="lv-LV" sz="3200" dirty="0"/>
          </a:p>
        </p:txBody>
      </p:sp>
      <p:pic>
        <p:nvPicPr>
          <p:cNvPr id="8199" name="Picture 7"/>
          <p:cNvPicPr>
            <a:picLocks noChangeAspect="1" noChangeArrowheads="1"/>
          </p:cNvPicPr>
          <p:nvPr/>
        </p:nvPicPr>
        <p:blipFill>
          <a:blip r:embed="rId2" cstate="print"/>
          <a:srcRect/>
          <a:stretch>
            <a:fillRect/>
          </a:stretch>
        </p:blipFill>
        <p:spPr bwMode="auto">
          <a:xfrm>
            <a:off x="5788724" y="1601416"/>
            <a:ext cx="3355276" cy="5256584"/>
          </a:xfrm>
          <a:prstGeom prst="rect">
            <a:avLst/>
          </a:prstGeom>
          <a:ln>
            <a:noFill/>
          </a:ln>
          <a:effectLst>
            <a:softEdge rad="112500"/>
          </a:effectLst>
        </p:spPr>
      </p:pic>
      <p:sp>
        <p:nvSpPr>
          <p:cNvPr id="5" name="Rounded Rectangle 4"/>
          <p:cNvSpPr/>
          <p:nvPr/>
        </p:nvSpPr>
        <p:spPr>
          <a:xfrm>
            <a:off x="107504" y="144016"/>
            <a:ext cx="8820472" cy="11247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kern="0" dirty="0" smtClean="0">
                <a:solidFill>
                  <a:schemeClr val="tx1"/>
                </a:solidFill>
              </a:rPr>
              <a:t> Jēzus: Jūs esat pasaules gaisma: pilsēta, kas atrodas kalnā, nevar būt apslēpta.</a:t>
            </a:r>
            <a:r>
              <a:rPr lang="lv-LV" sz="3200" kern="0" dirty="0" smtClean="0">
                <a:solidFill>
                  <a:schemeClr val="tx1"/>
                </a:solidFill>
              </a:rPr>
              <a:t> (Mt.5:14)</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8199"/>
                                        </p:tgtEl>
                                        <p:attrNameLst>
                                          <p:attrName>style.visibility</p:attrName>
                                        </p:attrNameLst>
                                      </p:cBhvr>
                                      <p:to>
                                        <p:strVal val="visible"/>
                                      </p:to>
                                    </p:set>
                                    <p:animEffect transition="in" filter="fade">
                                      <p:cBhvr>
                                        <p:cTn id="10" dur="2000"/>
                                        <p:tgtEl>
                                          <p:spTgt spid="8199"/>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 calcmode="lin" valueType="num">
                                      <p:cBhvr additive="base">
                                        <p:cTn id="1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additive="base">
                                        <p:cTn id="3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lv-LV" sz="5400" b="1" dirty="0" smtClean="0"/>
              <a:t>Kā mācekļi mainījās</a:t>
            </a:r>
            <a:endParaRPr lang="en-US" sz="5400" b="1" dirty="0"/>
          </a:p>
        </p:txBody>
      </p:sp>
      <p:sp>
        <p:nvSpPr>
          <p:cNvPr id="4" name="Slide Number Placeholder 3"/>
          <p:cNvSpPr>
            <a:spLocks noGrp="1"/>
          </p:cNvSpPr>
          <p:nvPr>
            <p:ph type="sldNum" sz="quarter" idx="12"/>
          </p:nvPr>
        </p:nvSpPr>
        <p:spPr/>
        <p:txBody>
          <a:bodyPr/>
          <a:lstStyle/>
          <a:p>
            <a:pPr>
              <a:defRPr/>
            </a:pPr>
            <a:fld id="{FA74BE11-D411-4C1C-AD92-CEE9F859581E}" type="slidenum">
              <a:rPr lang="lv-LV" smtClean="0"/>
              <a:pPr>
                <a:defRPr/>
              </a:pPr>
              <a:t>20</a:t>
            </a:fld>
            <a:endParaRPr lang="lv-LV"/>
          </a:p>
        </p:txBody>
      </p:sp>
      <p:pic>
        <p:nvPicPr>
          <p:cNvPr id="32770" name="Picture 2"/>
          <p:cNvPicPr>
            <a:picLocks noChangeAspect="1" noChangeArrowheads="1"/>
          </p:cNvPicPr>
          <p:nvPr/>
        </p:nvPicPr>
        <p:blipFill>
          <a:blip r:embed="rId2" cstate="print"/>
          <a:srcRect b="49218"/>
          <a:stretch>
            <a:fillRect/>
          </a:stretch>
        </p:blipFill>
        <p:spPr bwMode="auto">
          <a:xfrm>
            <a:off x="179512" y="1700808"/>
            <a:ext cx="8600643" cy="2503180"/>
          </a:xfrm>
          <a:prstGeom prst="rect">
            <a:avLst/>
          </a:prstGeom>
          <a:noFill/>
          <a:ln w="9525">
            <a:noFill/>
            <a:miter lim="800000"/>
            <a:headEnd/>
            <a:tailEnd/>
          </a:ln>
          <a:effectLst/>
        </p:spPr>
      </p:pic>
      <p:sp>
        <p:nvSpPr>
          <p:cNvPr id="5" name="Rectangle 3"/>
          <p:cNvSpPr txBox="1">
            <a:spLocks noChangeArrowheads="1"/>
          </p:cNvSpPr>
          <p:nvPr/>
        </p:nvSpPr>
        <p:spPr bwMode="auto">
          <a:xfrm>
            <a:off x="0" y="1052736"/>
            <a:ext cx="9144000" cy="7200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defRPr/>
            </a:pPr>
            <a:r>
              <a:rPr kumimoji="0" lang="lv-LV" sz="6000" b="0" i="1" u="none" strike="noStrike" kern="0" cap="none" spc="0" normalizeH="0" baseline="30000" noProof="0" dirty="0" smtClean="0">
                <a:ln>
                  <a:noFill/>
                </a:ln>
                <a:solidFill>
                  <a:schemeClr val="tx1"/>
                </a:solidFill>
                <a:effectLst/>
                <a:uLnTx/>
                <a:uFillTx/>
                <a:latin typeface="+mn-lt"/>
                <a:ea typeface="+mn-ea"/>
                <a:cs typeface="+mn-cs"/>
              </a:rPr>
              <a:t>“No ticības uz ticību” (Rom.1:17)</a:t>
            </a:r>
            <a:endParaRPr kumimoji="0" lang="lv-LV" sz="60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Rounded Rectangle 5"/>
          <p:cNvSpPr/>
          <p:nvPr/>
        </p:nvSpPr>
        <p:spPr>
          <a:xfrm>
            <a:off x="251520" y="4509120"/>
            <a:ext cx="2592288"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Bailīgi</a:t>
            </a:r>
          </a:p>
          <a:p>
            <a:pPr algn="ctr"/>
            <a:r>
              <a:rPr lang="lv-LV" sz="4400" b="1" dirty="0" smtClean="0">
                <a:solidFill>
                  <a:schemeClr val="tx1"/>
                </a:solidFill>
              </a:rPr>
              <a:t>Nedroši</a:t>
            </a:r>
          </a:p>
        </p:txBody>
      </p:sp>
      <p:sp>
        <p:nvSpPr>
          <p:cNvPr id="7" name="Rounded Rectangle 6"/>
          <p:cNvSpPr/>
          <p:nvPr/>
        </p:nvSpPr>
        <p:spPr>
          <a:xfrm>
            <a:off x="2987824" y="4869160"/>
            <a:ext cx="3024336"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Pārsteigti</a:t>
            </a:r>
          </a:p>
          <a:p>
            <a:pPr algn="ctr"/>
            <a:r>
              <a:rPr lang="lv-LV" sz="4400" b="1" dirty="0" smtClean="0">
                <a:solidFill>
                  <a:schemeClr val="tx1"/>
                </a:solidFill>
              </a:rPr>
              <a:t>Pateicīgi</a:t>
            </a:r>
          </a:p>
        </p:txBody>
      </p:sp>
      <p:sp>
        <p:nvSpPr>
          <p:cNvPr id="8" name="Rounded Rectangle 7"/>
          <p:cNvSpPr/>
          <p:nvPr/>
        </p:nvSpPr>
        <p:spPr>
          <a:xfrm>
            <a:off x="6084168" y="4653136"/>
            <a:ext cx="2808312"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Droši</a:t>
            </a:r>
          </a:p>
          <a:p>
            <a:pPr algn="ctr"/>
            <a:r>
              <a:rPr lang="lv-LV" sz="4000" b="1" dirty="0" smtClean="0">
                <a:solidFill>
                  <a:schemeClr val="tx1"/>
                </a:solidFill>
              </a:rPr>
              <a:t>Bezbailīgi</a:t>
            </a:r>
            <a:endParaRPr lang="lv-LV" sz="44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2770"/>
                                        </p:tgtEl>
                                        <p:attrNameLst>
                                          <p:attrName>style.visibility</p:attrName>
                                        </p:attrNameLst>
                                      </p:cBhvr>
                                      <p:to>
                                        <p:strVal val="visible"/>
                                      </p:to>
                                    </p:set>
                                    <p:animEffect transition="in" filter="fade">
                                      <p:cBhvr>
                                        <p:cTn id="17" dur="2000"/>
                                        <p:tgtEl>
                                          <p:spTgt spid="32770"/>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6" grpId="0" animBg="1"/>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BF6D28D3-6C26-47FE-ABBB-377FA30524E3}" type="slidenum">
              <a:rPr lang="en-US"/>
              <a:pPr>
                <a:defRPr/>
              </a:pPr>
              <a:t>21</a:t>
            </a:fld>
            <a:endParaRPr lang="en-US"/>
          </a:p>
        </p:txBody>
      </p:sp>
      <p:sp>
        <p:nvSpPr>
          <p:cNvPr id="61442" name="Rectangle 2"/>
          <p:cNvSpPr>
            <a:spLocks noGrp="1" noChangeArrowheads="1"/>
          </p:cNvSpPr>
          <p:nvPr>
            <p:ph type="title"/>
          </p:nvPr>
        </p:nvSpPr>
        <p:spPr>
          <a:xfrm>
            <a:off x="0" y="12228"/>
            <a:ext cx="9144000" cy="752476"/>
          </a:xfrm>
        </p:spPr>
        <p:txBody>
          <a:bodyPr/>
          <a:lstStyle/>
          <a:p>
            <a:pPr marL="762000" indent="-762000" eaLnBrk="1" hangingPunct="1">
              <a:defRPr/>
            </a:pPr>
            <a:r>
              <a:rPr lang="lv-LV" sz="3600" b="1" dirty="0" smtClean="0">
                <a:solidFill>
                  <a:schemeClr val="tx1"/>
                </a:solidFill>
              </a:rPr>
              <a:t>Bezbailīgie mācekļi – Pasaules gaisma</a:t>
            </a:r>
            <a:endParaRPr lang="en-US" sz="2800" dirty="0" smtClean="0">
              <a:solidFill>
                <a:schemeClr val="tx1"/>
              </a:solidFill>
            </a:endParaRPr>
          </a:p>
        </p:txBody>
      </p:sp>
      <p:sp>
        <p:nvSpPr>
          <p:cNvPr id="61443" name="Rectangle 3"/>
          <p:cNvSpPr>
            <a:spLocks noGrp="1" noChangeArrowheads="1"/>
          </p:cNvSpPr>
          <p:nvPr>
            <p:ph type="body" sz="half" idx="1"/>
          </p:nvPr>
        </p:nvSpPr>
        <p:spPr>
          <a:xfrm>
            <a:off x="0" y="692696"/>
            <a:ext cx="9144000" cy="2808312"/>
          </a:xfrm>
        </p:spPr>
        <p:txBody>
          <a:bodyPr/>
          <a:lstStyle/>
          <a:p>
            <a:pPr marL="0" indent="0" eaLnBrk="1" hangingPunct="1">
              <a:spcBef>
                <a:spcPct val="0"/>
              </a:spcBef>
              <a:defRPr/>
            </a:pPr>
            <a:r>
              <a:rPr lang="lv-LV" sz="2400" dirty="0" smtClean="0"/>
              <a:t>“</a:t>
            </a:r>
            <a:r>
              <a:rPr lang="lv-LV" sz="2400" i="1" dirty="0" smtClean="0"/>
              <a:t>20 jo mēs nevaram nerunāt par to, ko esam redzējuši un dzirdējuši. 21 [</a:t>
            </a:r>
            <a:r>
              <a:rPr lang="lv-LV" sz="2400" i="1" dirty="0" err="1" smtClean="0"/>
              <a:t>Sinderijs</a:t>
            </a:r>
            <a:r>
              <a:rPr lang="lv-LV" sz="2400" i="1" dirty="0" smtClean="0"/>
              <a:t>] tiem vēlreiz piedraudējuši un nevarēdami izdomāt, kā tos sodīt, viņi tos atlaida ļaužu dēļ, jo visi teica Dievu par to, kas bija noticis, 22 jo šis cilvēks, kam dziedināšanas brīnums bija noticis, bija vairāk kā četrdesmit gadu vecs. 23 Atbrīvoti tie nāca pie savējiem un stāstīja, ko augstie priesteri un vecaji tiem bija sacījuši.</a:t>
            </a:r>
            <a:r>
              <a:rPr lang="lv-LV" sz="2400" dirty="0" smtClean="0"/>
              <a:t>” (Ap.d.4:20-23)</a:t>
            </a:r>
          </a:p>
        </p:txBody>
      </p:sp>
      <p:sp>
        <p:nvSpPr>
          <p:cNvPr id="6" name="Rounded Rectangle 5"/>
          <p:cNvSpPr/>
          <p:nvPr/>
        </p:nvSpPr>
        <p:spPr>
          <a:xfrm>
            <a:off x="251520" y="3429000"/>
            <a:ext cx="2592288" cy="201622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Mācekļi sludina Jēzu</a:t>
            </a:r>
          </a:p>
        </p:txBody>
      </p:sp>
      <p:sp>
        <p:nvSpPr>
          <p:cNvPr id="7" name="Rounded Rectangle 6"/>
          <p:cNvSpPr/>
          <p:nvPr/>
        </p:nvSpPr>
        <p:spPr>
          <a:xfrm>
            <a:off x="3131840" y="3429000"/>
            <a:ext cx="3024336" cy="201622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Viņus apcietina, Palaiž </a:t>
            </a:r>
          </a:p>
        </p:txBody>
      </p:sp>
      <p:sp>
        <p:nvSpPr>
          <p:cNvPr id="8" name="Rounded Rectangle 7"/>
          <p:cNvSpPr/>
          <p:nvPr/>
        </p:nvSpPr>
        <p:spPr>
          <a:xfrm>
            <a:off x="6300192" y="3429000"/>
            <a:ext cx="2592288" cy="201622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Viņi turpina sludināt</a:t>
            </a:r>
          </a:p>
        </p:txBody>
      </p:sp>
      <p:sp>
        <p:nvSpPr>
          <p:cNvPr id="9" name="Snip Diagonal Corner Rectangle 8"/>
          <p:cNvSpPr/>
          <p:nvPr/>
        </p:nvSpPr>
        <p:spPr>
          <a:xfrm>
            <a:off x="467544" y="5517232"/>
            <a:ext cx="8352928" cy="1268760"/>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11 no 12 apustuļiem aiziet mūžībā apliecinot Jēzu Kristu</a:t>
            </a:r>
            <a:endParaRPr lang="en-US" sz="4000" dirty="0">
              <a:solidFill>
                <a:schemeClr val="tx1"/>
              </a:solidFill>
            </a:endParaRPr>
          </a:p>
        </p:txBody>
      </p:sp>
      <p:sp>
        <p:nvSpPr>
          <p:cNvPr id="10" name="Right Arrow 9"/>
          <p:cNvSpPr/>
          <p:nvPr/>
        </p:nvSpPr>
        <p:spPr>
          <a:xfrm>
            <a:off x="2627784" y="4149080"/>
            <a:ext cx="648072"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5940152" y="4221088"/>
            <a:ext cx="648072"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plus(in)">
                                      <p:cBhvr>
                                        <p:cTn id="7" dur="2000"/>
                                        <p:tgtEl>
                                          <p:spTgt spid="61442"/>
                                        </p:tgtEl>
                                      </p:cBhvr>
                                    </p:animEffect>
                                  </p:childTnLst>
                                </p:cTn>
                              </p:par>
                            </p:childTnLst>
                          </p:cTn>
                        </p:par>
                        <p:par>
                          <p:cTn id="8" fill="hold" nodeType="afterGroup">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61443">
                                            <p:txEl>
                                              <p:pRg st="0" end="0"/>
                                            </p:txEl>
                                          </p:spTgt>
                                        </p:tgtEl>
                                        <p:attrNameLst>
                                          <p:attrName>style.visibility</p:attrName>
                                        </p:attrNameLst>
                                      </p:cBhvr>
                                      <p:to>
                                        <p:strVal val="visible"/>
                                      </p:to>
                                    </p:set>
                                    <p:animEffect transition="in" filter="randombar(horizontal)">
                                      <p:cBhvr>
                                        <p:cTn id="11" dur="500"/>
                                        <p:tgtEl>
                                          <p:spTgt spid="61443">
                                            <p:txEl>
                                              <p:pRg st="0" end="0"/>
                                            </p:txEl>
                                          </p:spTgt>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65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8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10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par>
                          <p:cTn id="32" fill="hold">
                            <p:stCondLst>
                              <p:cond delay="12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build="p"/>
      <p:bldP spid="6" grpId="0" animBg="1"/>
      <p:bldP spid="7" grpId="0" animBg="1"/>
      <p:bldP spid="8" grpId="0" animBg="1"/>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C2DF57DE-E26F-4334-98F4-C032ED4B914C}" type="slidenum">
              <a:rPr lang="en-US" smtClean="0"/>
              <a:pPr/>
              <a:t>22</a:t>
            </a:fld>
            <a:endParaRPr lang="en-US" smtClean="0"/>
          </a:p>
        </p:txBody>
      </p:sp>
      <p:sp>
        <p:nvSpPr>
          <p:cNvPr id="22530" name="Rectangle 2"/>
          <p:cNvSpPr>
            <a:spLocks noGrp="1" noChangeArrowheads="1"/>
          </p:cNvSpPr>
          <p:nvPr>
            <p:ph type="title"/>
          </p:nvPr>
        </p:nvSpPr>
        <p:spPr>
          <a:xfrm>
            <a:off x="0" y="188913"/>
            <a:ext cx="9144000" cy="765175"/>
          </a:xfrm>
        </p:spPr>
        <p:txBody>
          <a:bodyPr/>
          <a:lstStyle/>
          <a:p>
            <a:pPr marL="762000" indent="-762000" eaLnBrk="1" hangingPunct="1">
              <a:defRPr/>
            </a:pPr>
            <a:r>
              <a:rPr lang="lv-LV" b="1" dirty="0" smtClean="0">
                <a:solidFill>
                  <a:schemeClr val="tx1"/>
                </a:solidFill>
              </a:rPr>
              <a:t>Luters par ticību</a:t>
            </a:r>
            <a:endParaRPr lang="en-US" dirty="0" smtClean="0">
              <a:solidFill>
                <a:schemeClr val="tx1"/>
              </a:solidFill>
            </a:endParaRPr>
          </a:p>
        </p:txBody>
      </p:sp>
      <p:sp>
        <p:nvSpPr>
          <p:cNvPr id="8" name="Rounded Rectangle 7"/>
          <p:cNvSpPr/>
          <p:nvPr/>
        </p:nvSpPr>
        <p:spPr>
          <a:xfrm>
            <a:off x="3923928" y="1052736"/>
            <a:ext cx="5112568" cy="4680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Luters: </a:t>
            </a:r>
            <a:r>
              <a:rPr lang="lv-LV" sz="3200" i="1" dirty="0" smtClean="0">
                <a:solidFill>
                  <a:schemeClr val="tx1"/>
                </a:solidFill>
              </a:rPr>
              <a:t>Ticība ir tik dzīva, darbīga, varena lieta, ka tā ne brīdi </a:t>
            </a:r>
            <a:r>
              <a:rPr lang="lv-LV" sz="3200" i="1" dirty="0" err="1" smtClean="0">
                <a:solidFill>
                  <a:schemeClr val="tx1"/>
                </a:solidFill>
              </a:rPr>
              <a:t>nemitas</a:t>
            </a:r>
            <a:r>
              <a:rPr lang="lv-LV" sz="3200" i="1" dirty="0" smtClean="0">
                <a:solidFill>
                  <a:schemeClr val="tx1"/>
                </a:solidFill>
              </a:rPr>
              <a:t> darīt labu; tā arī nejautā vai vajag darīt labus darbus. Pirms vēl jautāsi, tā jau dara šos darbus un turpina tos darīt bez mitas</a:t>
            </a:r>
            <a:endParaRPr lang="en-US" sz="3200" dirty="0">
              <a:solidFill>
                <a:schemeClr val="tx1"/>
              </a:solidFill>
            </a:endParaRPr>
          </a:p>
        </p:txBody>
      </p:sp>
      <p:pic>
        <p:nvPicPr>
          <p:cNvPr id="30724" name="Picture 4"/>
          <p:cNvPicPr>
            <a:picLocks noChangeAspect="1" noChangeArrowheads="1"/>
          </p:cNvPicPr>
          <p:nvPr/>
        </p:nvPicPr>
        <p:blipFill>
          <a:blip r:embed="rId2" cstate="print"/>
          <a:srcRect/>
          <a:stretch>
            <a:fillRect/>
          </a:stretch>
        </p:blipFill>
        <p:spPr bwMode="auto">
          <a:xfrm>
            <a:off x="179512" y="1052736"/>
            <a:ext cx="3659288" cy="482453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Rectangle 5"/>
          <p:cNvSpPr>
            <a:spLocks noChangeArrowheads="1"/>
          </p:cNvSpPr>
          <p:nvPr/>
        </p:nvSpPr>
        <p:spPr bwMode="auto">
          <a:xfrm>
            <a:off x="4067944" y="5805264"/>
            <a:ext cx="4824536" cy="1077218"/>
          </a:xfrm>
          <a:prstGeom prst="rect">
            <a:avLst/>
          </a:prstGeom>
          <a:noFill/>
          <a:ln w="9525">
            <a:noFill/>
            <a:miter lim="800000"/>
            <a:headEnd/>
            <a:tailEnd/>
          </a:ln>
        </p:spPr>
        <p:txBody>
          <a:bodyPr wrap="square">
            <a:spAutoFit/>
          </a:bodyPr>
          <a:lstStyle/>
          <a:p>
            <a:pPr algn="ctr">
              <a:spcBef>
                <a:spcPts val="1200"/>
              </a:spcBef>
            </a:pPr>
            <a:r>
              <a:rPr lang="lv-LV" sz="3200" dirty="0" smtClean="0"/>
              <a:t>Luters te runā par glābjošu ticību </a:t>
            </a:r>
            <a:r>
              <a:rPr lang="lv-LV" sz="3200" smtClean="0"/>
              <a:t>uz Kristu!</a:t>
            </a:r>
            <a:endParaRPr lang="lv-LV" sz="32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0724"/>
                                        </p:tgtEl>
                                        <p:attrNameLst>
                                          <p:attrName>style.visibility</p:attrName>
                                        </p:attrNameLst>
                                      </p:cBhvr>
                                      <p:to>
                                        <p:strVal val="visible"/>
                                      </p:to>
                                    </p:set>
                                    <p:animEffect transition="in" filter="fade">
                                      <p:cBhvr>
                                        <p:cTn id="11" dur="2000"/>
                                        <p:tgtEl>
                                          <p:spTgt spid="3072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2" presetClass="entr" presetSubtype="4" fill="hold" nodeType="after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4032448"/>
            <a:ext cx="2562136" cy="1988840"/>
          </a:xfrm>
          <a:prstGeom prst="rect">
            <a:avLst/>
          </a:prstGeom>
          <a:noFill/>
          <a:ln w="9525">
            <a:noFill/>
            <a:miter lim="800000"/>
            <a:headEnd/>
            <a:tailEnd/>
          </a:ln>
        </p:spPr>
      </p:pic>
      <p:sp>
        <p:nvSpPr>
          <p:cNvPr id="6146" name="Slide Number Placeholder 3"/>
          <p:cNvSpPr>
            <a:spLocks noGrp="1"/>
          </p:cNvSpPr>
          <p:nvPr>
            <p:ph type="sldNum" sz="quarter" idx="12"/>
          </p:nvPr>
        </p:nvSpPr>
        <p:spPr>
          <a:noFill/>
        </p:spPr>
        <p:txBody>
          <a:bodyPr/>
          <a:lstStyle/>
          <a:p>
            <a:fld id="{ADDFB500-0BB9-4EAB-A5A4-5388D20FB38E}" type="slidenum">
              <a:rPr lang="lv-LV" smtClean="0"/>
              <a:pPr/>
              <a:t>23</a:t>
            </a:fld>
            <a:endParaRPr lang="lv-LV" smtClean="0"/>
          </a:p>
        </p:txBody>
      </p:sp>
      <p:sp>
        <p:nvSpPr>
          <p:cNvPr id="7" name="Title 1"/>
          <p:cNvSpPr txBox="1">
            <a:spLocks/>
          </p:cNvSpPr>
          <p:nvPr/>
        </p:nvSpPr>
        <p:spPr>
          <a:xfrm>
            <a:off x="323528" y="-90264"/>
            <a:ext cx="4032448" cy="1143000"/>
          </a:xfrm>
          <a:prstGeom prst="rect">
            <a:avLst/>
          </a:prstGeom>
        </p:spPr>
        <p:txBody>
          <a:bodyPr/>
          <a:lstStyle/>
          <a:p>
            <a:pPr lvl="0" algn="ctr" eaLnBrk="0" hangingPunct="0">
              <a:defRPr/>
            </a:pPr>
            <a:r>
              <a:rPr lang="lv-LV" sz="4400" b="1" kern="0" dirty="0" smtClean="0">
                <a:solidFill>
                  <a:schemeClr val="tx2"/>
                </a:solidFill>
              </a:rPr>
              <a:t>Nav pasaules gaisma</a:t>
            </a:r>
            <a:endParaRPr lang="lv-LV" sz="4400" b="1" kern="0" dirty="0">
              <a:solidFill>
                <a:schemeClr val="tx2"/>
              </a:solidFill>
            </a:endParaRPr>
          </a:p>
        </p:txBody>
      </p:sp>
      <p:sp>
        <p:nvSpPr>
          <p:cNvPr id="8" name="Title 1"/>
          <p:cNvSpPr txBox="1">
            <a:spLocks/>
          </p:cNvSpPr>
          <p:nvPr/>
        </p:nvSpPr>
        <p:spPr>
          <a:xfrm>
            <a:off x="4751512" y="0"/>
            <a:ext cx="4392488"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smtClean="0">
                <a:solidFill>
                  <a:schemeClr val="tx2"/>
                </a:solidFill>
                <a:latin typeface="+mj-lt"/>
                <a:ea typeface="+mj-ea"/>
                <a:cs typeface="+mj-cs"/>
              </a:rPr>
              <a:t>Pasaules gaisma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1" name="Picture 4" descr="BIBLE016"/>
          <p:cNvPicPr>
            <a:picLocks noChangeAspect="1" noChangeArrowheads="1"/>
          </p:cNvPicPr>
          <p:nvPr/>
        </p:nvPicPr>
        <p:blipFill>
          <a:blip r:embed="rId3" cstate="print"/>
          <a:srcRect/>
          <a:stretch>
            <a:fillRect/>
          </a:stretch>
        </p:blipFill>
        <p:spPr bwMode="auto">
          <a:xfrm>
            <a:off x="5292080" y="1916832"/>
            <a:ext cx="3499527" cy="3168352"/>
          </a:xfrm>
          <a:prstGeom prst="rect">
            <a:avLst/>
          </a:prstGeom>
          <a:noFill/>
          <a:ln w="9525">
            <a:noFill/>
            <a:miter lim="800000"/>
            <a:headEnd/>
            <a:tailEnd/>
          </a:ln>
        </p:spPr>
      </p:pic>
      <p:sp>
        <p:nvSpPr>
          <p:cNvPr id="12" name="Rectangle 11"/>
          <p:cNvSpPr>
            <a:spLocks noChangeArrowheads="1"/>
          </p:cNvSpPr>
          <p:nvPr/>
        </p:nvSpPr>
        <p:spPr bwMode="auto">
          <a:xfrm>
            <a:off x="0" y="3140968"/>
            <a:ext cx="2915816" cy="1077218"/>
          </a:xfrm>
          <a:prstGeom prst="rect">
            <a:avLst/>
          </a:prstGeom>
          <a:noFill/>
          <a:ln w="9525">
            <a:noFill/>
            <a:miter lim="800000"/>
            <a:headEnd/>
            <a:tailEnd/>
          </a:ln>
        </p:spPr>
        <p:txBody>
          <a:bodyPr wrap="square">
            <a:spAutoFit/>
          </a:bodyPr>
          <a:lstStyle/>
          <a:p>
            <a:pPr algn="ctr"/>
            <a:r>
              <a:rPr lang="lv-LV" sz="3200" b="1" dirty="0" smtClean="0"/>
              <a:t>1. Augstākam spēkam</a:t>
            </a:r>
            <a:endParaRPr lang="lv-LV" sz="3200" b="1" dirty="0"/>
          </a:p>
        </p:txBody>
      </p:sp>
      <p:sp>
        <p:nvSpPr>
          <p:cNvPr id="13" name="Rectangle 12"/>
          <p:cNvSpPr>
            <a:spLocks noChangeArrowheads="1"/>
          </p:cNvSpPr>
          <p:nvPr/>
        </p:nvSpPr>
        <p:spPr bwMode="auto">
          <a:xfrm>
            <a:off x="2555776" y="3140968"/>
            <a:ext cx="2954446" cy="1077218"/>
          </a:xfrm>
          <a:prstGeom prst="rect">
            <a:avLst/>
          </a:prstGeom>
          <a:noFill/>
          <a:ln w="9525">
            <a:noFill/>
            <a:miter lim="800000"/>
            <a:headEnd/>
            <a:tailEnd/>
          </a:ln>
        </p:spPr>
        <p:txBody>
          <a:bodyPr wrap="square">
            <a:spAutoFit/>
          </a:bodyPr>
          <a:lstStyle/>
          <a:p>
            <a:pPr algn="ctr"/>
            <a:r>
              <a:rPr lang="lv-LV" sz="3200" b="1" dirty="0" smtClean="0"/>
              <a:t>2. Bargam tiesnesim</a:t>
            </a:r>
            <a:endParaRPr lang="lv-LV" sz="3200" b="1" dirty="0"/>
          </a:p>
        </p:txBody>
      </p:sp>
      <p:pic>
        <p:nvPicPr>
          <p:cNvPr id="14" name="Picture 2" descr="D:\Downloads\power.png"/>
          <p:cNvPicPr>
            <a:picLocks noChangeAspect="1" noChangeArrowheads="1"/>
          </p:cNvPicPr>
          <p:nvPr/>
        </p:nvPicPr>
        <p:blipFill>
          <a:blip r:embed="rId4" cstate="print"/>
          <a:srcRect/>
          <a:stretch>
            <a:fillRect/>
          </a:stretch>
        </p:blipFill>
        <p:spPr bwMode="auto">
          <a:xfrm>
            <a:off x="432048" y="1124744"/>
            <a:ext cx="1944216" cy="1944216"/>
          </a:xfrm>
          <a:prstGeom prst="rect">
            <a:avLst/>
          </a:prstGeom>
          <a:noFill/>
        </p:spPr>
      </p:pic>
      <p:pic>
        <p:nvPicPr>
          <p:cNvPr id="15" name="Picture 3" descr="D:\Downloads\judge.png"/>
          <p:cNvPicPr>
            <a:picLocks noChangeAspect="1" noChangeArrowheads="1"/>
          </p:cNvPicPr>
          <p:nvPr/>
        </p:nvPicPr>
        <p:blipFill>
          <a:blip r:embed="rId5" cstate="print"/>
          <a:srcRect/>
          <a:stretch>
            <a:fillRect/>
          </a:stretch>
        </p:blipFill>
        <p:spPr bwMode="auto">
          <a:xfrm>
            <a:off x="2843808" y="764704"/>
            <a:ext cx="2304256" cy="2304256"/>
          </a:xfrm>
          <a:prstGeom prst="rect">
            <a:avLst/>
          </a:prstGeom>
          <a:noFill/>
        </p:spPr>
      </p:pic>
      <p:sp>
        <p:nvSpPr>
          <p:cNvPr id="17" name="Rectangle 16"/>
          <p:cNvSpPr>
            <a:spLocks noChangeArrowheads="1"/>
          </p:cNvSpPr>
          <p:nvPr/>
        </p:nvSpPr>
        <p:spPr bwMode="auto">
          <a:xfrm>
            <a:off x="5724128" y="5085184"/>
            <a:ext cx="2736304" cy="1754326"/>
          </a:xfrm>
          <a:prstGeom prst="rect">
            <a:avLst/>
          </a:prstGeom>
          <a:noFill/>
          <a:ln w="9525">
            <a:noFill/>
            <a:miter lim="800000"/>
            <a:headEnd/>
            <a:tailEnd/>
          </a:ln>
        </p:spPr>
        <p:txBody>
          <a:bodyPr wrap="square">
            <a:spAutoFit/>
          </a:bodyPr>
          <a:lstStyle/>
          <a:p>
            <a:pPr algn="ctr"/>
            <a:r>
              <a:rPr lang="lv-LV" sz="3600" b="1" dirty="0" smtClean="0"/>
              <a:t>Ticība Glābējam</a:t>
            </a:r>
          </a:p>
          <a:p>
            <a:pPr algn="ctr"/>
            <a:r>
              <a:rPr lang="lv-LV" sz="3600" b="1" dirty="0" smtClean="0"/>
              <a:t>Jēzum</a:t>
            </a:r>
            <a:endParaRPr lang="lv-LV" sz="3600" b="1" dirty="0"/>
          </a:p>
        </p:txBody>
      </p:sp>
      <p:sp>
        <p:nvSpPr>
          <p:cNvPr id="18" name="Rectangle 17"/>
          <p:cNvSpPr>
            <a:spLocks noChangeArrowheads="1"/>
          </p:cNvSpPr>
          <p:nvPr/>
        </p:nvSpPr>
        <p:spPr bwMode="auto">
          <a:xfrm>
            <a:off x="-398670" y="5808166"/>
            <a:ext cx="2954446" cy="1077218"/>
          </a:xfrm>
          <a:prstGeom prst="rect">
            <a:avLst/>
          </a:prstGeom>
          <a:noFill/>
          <a:ln w="9525">
            <a:noFill/>
            <a:miter lim="800000"/>
            <a:headEnd/>
            <a:tailEnd/>
          </a:ln>
        </p:spPr>
        <p:txBody>
          <a:bodyPr wrap="square">
            <a:spAutoFit/>
          </a:bodyPr>
          <a:lstStyle/>
          <a:p>
            <a:pPr algn="ctr"/>
            <a:r>
              <a:rPr lang="lv-LV" sz="3200" b="1" dirty="0" smtClean="0"/>
              <a:t>3. Elku dieviem</a:t>
            </a:r>
            <a:endParaRPr lang="lv-LV" sz="3200" b="1" dirty="0"/>
          </a:p>
        </p:txBody>
      </p:sp>
      <p:pic>
        <p:nvPicPr>
          <p:cNvPr id="16" name="Picture 8" descr="radi$ana"/>
          <p:cNvPicPr>
            <a:picLocks noChangeAspect="1" noChangeArrowheads="1"/>
          </p:cNvPicPr>
          <p:nvPr/>
        </p:nvPicPr>
        <p:blipFill>
          <a:blip r:embed="rId6" cstate="print"/>
          <a:srcRect/>
          <a:stretch>
            <a:fillRect/>
          </a:stretch>
        </p:blipFill>
        <p:spPr bwMode="auto">
          <a:xfrm>
            <a:off x="2483768" y="4149080"/>
            <a:ext cx="2464498" cy="2160239"/>
          </a:xfrm>
          <a:prstGeom prst="ellipse">
            <a:avLst/>
          </a:prstGeom>
          <a:ln>
            <a:noFill/>
          </a:ln>
          <a:effectLst>
            <a:softEdge rad="112500"/>
          </a:effectLst>
        </p:spPr>
      </p:pic>
      <p:sp>
        <p:nvSpPr>
          <p:cNvPr id="19" name="Rectangle 18"/>
          <p:cNvSpPr>
            <a:spLocks noChangeArrowheads="1"/>
          </p:cNvSpPr>
          <p:nvPr/>
        </p:nvSpPr>
        <p:spPr bwMode="auto">
          <a:xfrm>
            <a:off x="2051720" y="6228601"/>
            <a:ext cx="3672408" cy="584775"/>
          </a:xfrm>
          <a:prstGeom prst="rect">
            <a:avLst/>
          </a:prstGeom>
          <a:noFill/>
          <a:ln w="9525">
            <a:noFill/>
            <a:miter lim="800000"/>
            <a:headEnd/>
            <a:tailEnd/>
          </a:ln>
        </p:spPr>
        <p:txBody>
          <a:bodyPr wrap="square">
            <a:spAutoFit/>
          </a:bodyPr>
          <a:lstStyle/>
          <a:p>
            <a:pPr algn="ctr"/>
            <a:r>
              <a:rPr lang="lv-LV" sz="3200" b="1" dirty="0" smtClean="0"/>
              <a:t>4. Tikai Radītājam</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4" fill="hold" nodeType="after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par>
                          <p:cTn id="17" fill="hold">
                            <p:stCondLst>
                              <p:cond delay="3500"/>
                            </p:stCondLst>
                            <p:childTnLst>
                              <p:par>
                                <p:cTn id="18" presetID="2" presetClass="entr" presetSubtype="4" fill="hold" nodeType="after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childTnLst>
                          </p:cTn>
                        </p:par>
                        <p:par>
                          <p:cTn id="25" fill="hold">
                            <p:stCondLst>
                              <p:cond delay="5500"/>
                            </p:stCondLst>
                            <p:childTnLst>
                              <p:par>
                                <p:cTn id="26" presetID="2" presetClass="entr" presetSubtype="4" fill="hold" nodeType="afterEffect">
                                  <p:stCondLst>
                                    <p:cond delay="0"/>
                                  </p:stCondLst>
                                  <p:childTnLst>
                                    <p:set>
                                      <p:cBhvr>
                                        <p:cTn id="27" dur="1" fill="hold">
                                          <p:stCondLst>
                                            <p:cond delay="0"/>
                                          </p:stCondLst>
                                        </p:cTn>
                                        <p:tgtEl>
                                          <p:spTgt spid="18">
                                            <p:txEl>
                                              <p:pRg st="0" end="0"/>
                                            </p:txEl>
                                          </p:spTgt>
                                        </p:tgtEl>
                                        <p:attrNameLst>
                                          <p:attrName>style.visibility</p:attrName>
                                        </p:attrNameLst>
                                      </p:cBhvr>
                                      <p:to>
                                        <p:strVal val="visible"/>
                                      </p:to>
                                    </p:set>
                                    <p:anim calcmode="lin" valueType="num">
                                      <p:cBhvr additive="base">
                                        <p:cTn id="28"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1026"/>
                                        </p:tgtEl>
                                        <p:attrNameLst>
                                          <p:attrName>style.visibility</p:attrName>
                                        </p:attrNameLst>
                                      </p:cBhvr>
                                      <p:to>
                                        <p:strVal val="visible"/>
                                      </p:to>
                                    </p:set>
                                    <p:animEffect transition="in" filter="fade">
                                      <p:cBhvr>
                                        <p:cTn id="32" dur="2000"/>
                                        <p:tgtEl>
                                          <p:spTgt spid="1026"/>
                                        </p:tgtEl>
                                      </p:cBhvr>
                                    </p:animEffect>
                                  </p:childTnLst>
                                </p:cTn>
                              </p:par>
                            </p:childTnLst>
                          </p:cTn>
                        </p:par>
                        <p:par>
                          <p:cTn id="33" fill="hold">
                            <p:stCondLst>
                              <p:cond delay="7500"/>
                            </p:stCondLst>
                            <p:childTnLst>
                              <p:par>
                                <p:cTn id="34" presetID="2" presetClass="entr" presetSubtype="4" fill="hold"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 calcmode="lin" valueType="num">
                                      <p:cBhvr additive="base">
                                        <p:cTn id="3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8" presetID="8" presetClass="entr" presetSubtype="16"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diamond(in)">
                                      <p:cBhvr>
                                        <p:cTn id="40" dur="2000"/>
                                        <p:tgtEl>
                                          <p:spTgt spid="16"/>
                                        </p:tgtEl>
                                      </p:cBhvr>
                                    </p:animEffect>
                                  </p:childTnLst>
                                </p:cTn>
                              </p:par>
                            </p:childTnLst>
                          </p:cTn>
                        </p:par>
                        <p:par>
                          <p:cTn id="41" fill="hold">
                            <p:stCondLst>
                              <p:cond delay="9500"/>
                            </p:stCondLst>
                            <p:childTnLst>
                              <p:par>
                                <p:cTn id="42" presetID="2" presetClass="entr" presetSubtype="4"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childTnLst>
                          </p:cTn>
                        </p:par>
                        <p:par>
                          <p:cTn id="46" fill="hold">
                            <p:stCondLst>
                              <p:cond delay="10000"/>
                            </p:stCondLst>
                            <p:childTnLst>
                              <p:par>
                                <p:cTn id="47" presetID="2" presetClass="entr" presetSubtype="4" fill="hold" nodeType="after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anim calcmode="lin" valueType="num">
                                      <p:cBhvr additive="base">
                                        <p:cTn id="49"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10500"/>
                            </p:stCondLst>
                            <p:childTnLst>
                              <p:par>
                                <p:cTn id="52" presetID="2" presetClass="entr" presetSubtype="4" fill="hold" nodeType="afterEffect">
                                  <p:stCondLst>
                                    <p:cond delay="0"/>
                                  </p:stCondLst>
                                  <p:childTnLst>
                                    <p:set>
                                      <p:cBhvr>
                                        <p:cTn id="53" dur="1" fill="hold">
                                          <p:stCondLst>
                                            <p:cond delay="0"/>
                                          </p:stCondLst>
                                        </p:cTn>
                                        <p:tgtEl>
                                          <p:spTgt spid="17">
                                            <p:txEl>
                                              <p:pRg st="1" end="1"/>
                                            </p:txEl>
                                          </p:spTgt>
                                        </p:tgtEl>
                                        <p:attrNameLst>
                                          <p:attrName>style.visibility</p:attrName>
                                        </p:attrNameLst>
                                      </p:cBhvr>
                                      <p:to>
                                        <p:strVal val="visible"/>
                                      </p:to>
                                    </p:set>
                                    <p:anim calcmode="lin" valueType="num">
                                      <p:cBhvr additive="base">
                                        <p:cTn id="54"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17">
                                            <p:txEl>
                                              <p:pRg st="1" end="1"/>
                                            </p:txEl>
                                          </p:spTgt>
                                        </p:tgtEl>
                                        <p:attrNameLst>
                                          <p:attrName>ppt_y</p:attrName>
                                        </p:attrNameLst>
                                      </p:cBhvr>
                                      <p:tavLst>
                                        <p:tav tm="0">
                                          <p:val>
                                            <p:strVal val="1+#ppt_h/2"/>
                                          </p:val>
                                        </p:tav>
                                        <p:tav tm="100000">
                                          <p:val>
                                            <p:strVal val="#ppt_y"/>
                                          </p:val>
                                        </p:tav>
                                      </p:tavLst>
                                    </p:anim>
                                  </p:childTnLst>
                                </p:cTn>
                              </p:par>
                              <p:par>
                                <p:cTn id="56" presetID="9" presetClass="entr" presetSubtype="0" fill="hold"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dissolve">
                                      <p:cBhvr>
                                        <p:cTn id="5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3999" cy="850900"/>
          </a:xfrm>
        </p:spPr>
        <p:txBody>
          <a:bodyPr/>
          <a:lstStyle/>
          <a:p>
            <a:pPr eaLnBrk="1" hangingPunct="1"/>
            <a:r>
              <a:rPr lang="lv-LV" b="1" dirty="0" smtClean="0">
                <a:solidFill>
                  <a:schemeClr val="tx1"/>
                </a:solidFill>
              </a:rPr>
              <a:t>Pilsēta kalnā esiet jūs - kristieši</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24</a:t>
            </a:fld>
            <a:endParaRPr lang="lv-LV" smtClean="0"/>
          </a:p>
        </p:txBody>
      </p:sp>
      <p:pic>
        <p:nvPicPr>
          <p:cNvPr id="6" name="Picture 7"/>
          <p:cNvPicPr>
            <a:picLocks noChangeAspect="1" noChangeArrowheads="1"/>
          </p:cNvPicPr>
          <p:nvPr/>
        </p:nvPicPr>
        <p:blipFill>
          <a:blip r:embed="rId2" cstate="print"/>
          <a:srcRect/>
          <a:stretch>
            <a:fillRect/>
          </a:stretch>
        </p:blipFill>
        <p:spPr bwMode="auto">
          <a:xfrm>
            <a:off x="5292080" y="764704"/>
            <a:ext cx="3851920" cy="5961822"/>
          </a:xfrm>
          <a:prstGeom prst="rect">
            <a:avLst/>
          </a:prstGeom>
          <a:ln>
            <a:noFill/>
          </a:ln>
          <a:effectLst>
            <a:softEdge rad="112500"/>
          </a:effectLst>
        </p:spPr>
      </p:pic>
      <p:sp>
        <p:nvSpPr>
          <p:cNvPr id="8" name="Rectangle 4"/>
          <p:cNvSpPr txBox="1">
            <a:spLocks noChangeArrowheads="1"/>
          </p:cNvSpPr>
          <p:nvPr/>
        </p:nvSpPr>
        <p:spPr>
          <a:xfrm>
            <a:off x="0" y="2132856"/>
            <a:ext cx="4355976" cy="1125538"/>
          </a:xfrm>
          <a:prstGeom prst="rect">
            <a:avLst/>
          </a:prstGeom>
        </p:spPr>
        <p:txBody>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9" name="Rounded Rectangle 8"/>
          <p:cNvSpPr/>
          <p:nvPr/>
        </p:nvSpPr>
        <p:spPr>
          <a:xfrm>
            <a:off x="179512" y="764704"/>
            <a:ext cx="4968552" cy="20882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kern="0" dirty="0" smtClean="0">
                <a:solidFill>
                  <a:schemeClr val="tx1"/>
                </a:solidFill>
              </a:rPr>
              <a:t> Jēzus: Jūs esat pasaules gaisma: pilsēta, kas atrodas kalnā, nevar būt apslēpta.</a:t>
            </a:r>
            <a:r>
              <a:rPr lang="lv-LV" sz="3200" kern="0" dirty="0" smtClean="0">
                <a:solidFill>
                  <a:schemeClr val="tx1"/>
                </a:solidFill>
              </a:rPr>
              <a:t> (Mt.5:14)</a:t>
            </a:r>
            <a:endParaRPr lang="en-US" sz="3200" dirty="0"/>
          </a:p>
        </p:txBody>
      </p:sp>
      <p:sp>
        <p:nvSpPr>
          <p:cNvPr id="7" name="Rounded Rectangle 6"/>
          <p:cNvSpPr/>
          <p:nvPr/>
        </p:nvSpPr>
        <p:spPr>
          <a:xfrm>
            <a:off x="144016" y="3068960"/>
            <a:ext cx="5004048"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kern="0" dirty="0" smtClean="0">
                <a:solidFill>
                  <a:schemeClr val="tx1"/>
                </a:solidFill>
              </a:rPr>
              <a:t>Jēzus sauc par pasaules gaismu visus kristiešus, kam ir glābjoša ticība.</a:t>
            </a:r>
            <a:endParaRPr lang="en-US" sz="3200" dirty="0"/>
          </a:p>
        </p:txBody>
      </p:sp>
      <p:sp>
        <p:nvSpPr>
          <p:cNvPr id="10" name="Rounded Rectangle 9"/>
          <p:cNvSpPr/>
          <p:nvPr/>
        </p:nvSpPr>
        <p:spPr>
          <a:xfrm>
            <a:off x="107504" y="5013176"/>
            <a:ext cx="5004048" cy="1556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kern="0" dirty="0" smtClean="0">
                <a:solidFill>
                  <a:schemeClr val="tx1"/>
                </a:solidFill>
              </a:rPr>
              <a:t>Jo mums vienīgajiem ir glābjoša vēsts visai pasaulei!</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grpId="0" nodeType="afterEffect" nodePh="1">
                                  <p:stCondLst>
                                    <p:cond delay="0"/>
                                  </p:stCondLst>
                                  <p:endCondLst>
                                    <p:cond evt="begin" delay="0">
                                      <p:tn val="13"/>
                                    </p:cond>
                                  </p:end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build="p"/>
      <p:bldP spid="9" grpId="0" animBg="1"/>
      <p:bldP spid="7"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C2DF57DE-E26F-4334-98F4-C032ED4B914C}" type="slidenum">
              <a:rPr lang="en-US" smtClean="0"/>
              <a:pPr/>
              <a:t>3</a:t>
            </a:fld>
            <a:endParaRPr lang="en-US" smtClean="0"/>
          </a:p>
        </p:txBody>
      </p:sp>
      <p:sp>
        <p:nvSpPr>
          <p:cNvPr id="22530" name="Rectangle 2"/>
          <p:cNvSpPr>
            <a:spLocks noGrp="1" noChangeArrowheads="1"/>
          </p:cNvSpPr>
          <p:nvPr>
            <p:ph type="title"/>
          </p:nvPr>
        </p:nvSpPr>
        <p:spPr>
          <a:xfrm>
            <a:off x="0" y="188913"/>
            <a:ext cx="9144000" cy="765175"/>
          </a:xfrm>
        </p:spPr>
        <p:txBody>
          <a:bodyPr/>
          <a:lstStyle/>
          <a:p>
            <a:pPr marL="762000" indent="-762000" eaLnBrk="1" hangingPunct="1">
              <a:defRPr/>
            </a:pPr>
            <a:r>
              <a:rPr lang="lv-LV" b="1" dirty="0" smtClean="0">
                <a:solidFill>
                  <a:schemeClr val="tx1"/>
                </a:solidFill>
              </a:rPr>
              <a:t>Luters par ticību</a:t>
            </a:r>
            <a:endParaRPr lang="en-US" dirty="0" smtClean="0">
              <a:solidFill>
                <a:schemeClr val="tx1"/>
              </a:solidFill>
            </a:endParaRPr>
          </a:p>
        </p:txBody>
      </p:sp>
      <p:sp>
        <p:nvSpPr>
          <p:cNvPr id="8" name="Rounded Rectangle 7"/>
          <p:cNvSpPr/>
          <p:nvPr/>
        </p:nvSpPr>
        <p:spPr>
          <a:xfrm>
            <a:off x="3923928" y="1052736"/>
            <a:ext cx="5112568" cy="46805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Luters: </a:t>
            </a:r>
            <a:r>
              <a:rPr lang="lv-LV" sz="3200" i="1" dirty="0" smtClean="0">
                <a:solidFill>
                  <a:schemeClr val="tx1"/>
                </a:solidFill>
              </a:rPr>
              <a:t>Ticība ir tik dzīva, darbīga, varena lieta, ka tā ne brīdi </a:t>
            </a:r>
            <a:r>
              <a:rPr lang="lv-LV" sz="3200" i="1" dirty="0" err="1" smtClean="0">
                <a:solidFill>
                  <a:schemeClr val="tx1"/>
                </a:solidFill>
              </a:rPr>
              <a:t>nemitas</a:t>
            </a:r>
            <a:r>
              <a:rPr lang="lv-LV" sz="3200" i="1" dirty="0" smtClean="0">
                <a:solidFill>
                  <a:schemeClr val="tx1"/>
                </a:solidFill>
              </a:rPr>
              <a:t> darīt labu; tā arī nejautā vai vajag darīt labus darbus. Pirms vēl jautāsi, tā jau dara šos darbus un turpina tos darīt bez mitas</a:t>
            </a:r>
            <a:endParaRPr lang="en-US" sz="3200" dirty="0">
              <a:solidFill>
                <a:schemeClr val="tx1"/>
              </a:solidFill>
            </a:endParaRPr>
          </a:p>
        </p:txBody>
      </p:sp>
      <p:pic>
        <p:nvPicPr>
          <p:cNvPr id="30724" name="Picture 4"/>
          <p:cNvPicPr>
            <a:picLocks noChangeAspect="1" noChangeArrowheads="1"/>
          </p:cNvPicPr>
          <p:nvPr/>
        </p:nvPicPr>
        <p:blipFill>
          <a:blip r:embed="rId2" cstate="print"/>
          <a:srcRect/>
          <a:stretch>
            <a:fillRect/>
          </a:stretch>
        </p:blipFill>
        <p:spPr bwMode="auto">
          <a:xfrm>
            <a:off x="179512" y="1052736"/>
            <a:ext cx="3659288" cy="482453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Rectangle 5"/>
          <p:cNvSpPr>
            <a:spLocks noChangeArrowheads="1"/>
          </p:cNvSpPr>
          <p:nvPr/>
        </p:nvSpPr>
        <p:spPr bwMode="auto">
          <a:xfrm>
            <a:off x="4067944" y="5805264"/>
            <a:ext cx="4824536" cy="1077218"/>
          </a:xfrm>
          <a:prstGeom prst="rect">
            <a:avLst/>
          </a:prstGeom>
          <a:noFill/>
          <a:ln w="9525">
            <a:noFill/>
            <a:miter lim="800000"/>
            <a:headEnd/>
            <a:tailEnd/>
          </a:ln>
        </p:spPr>
        <p:txBody>
          <a:bodyPr wrap="square">
            <a:spAutoFit/>
          </a:bodyPr>
          <a:lstStyle/>
          <a:p>
            <a:pPr algn="ctr">
              <a:spcBef>
                <a:spcPts val="1200"/>
              </a:spcBef>
            </a:pPr>
            <a:r>
              <a:rPr lang="lv-LV" sz="3200" dirty="0" smtClean="0"/>
              <a:t>Bet kāpēc tad ir tik daudz remdenu ticīgo baznīcā?</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0724"/>
                                        </p:tgtEl>
                                        <p:attrNameLst>
                                          <p:attrName>style.visibility</p:attrName>
                                        </p:attrNameLst>
                                      </p:cBhvr>
                                      <p:to>
                                        <p:strVal val="visible"/>
                                      </p:to>
                                    </p:set>
                                    <p:animEffect transition="in" filter="fade">
                                      <p:cBhvr>
                                        <p:cTn id="11" dur="2000"/>
                                        <p:tgtEl>
                                          <p:spTgt spid="3072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2" presetClass="entr" presetSubtype="4" fill="hold" nodeType="after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1. Ticība Augstākam spēkam</a:t>
            </a:r>
          </a:p>
        </p:txBody>
      </p:sp>
      <p:sp>
        <p:nvSpPr>
          <p:cNvPr id="7" name="Rectangle 6"/>
          <p:cNvSpPr>
            <a:spLocks noChangeArrowheads="1"/>
          </p:cNvSpPr>
          <p:nvPr/>
        </p:nvSpPr>
        <p:spPr bwMode="auto">
          <a:xfrm>
            <a:off x="251520" y="908720"/>
            <a:ext cx="4932040" cy="3046988"/>
          </a:xfrm>
          <a:prstGeom prst="rect">
            <a:avLst/>
          </a:prstGeom>
          <a:noFill/>
          <a:ln w="9525">
            <a:noFill/>
            <a:miter lim="800000"/>
            <a:headEnd/>
            <a:tailEnd/>
          </a:ln>
        </p:spPr>
        <p:txBody>
          <a:bodyPr wrap="square">
            <a:spAutoFit/>
          </a:bodyPr>
          <a:lstStyle/>
          <a:p>
            <a:pPr>
              <a:buFontTx/>
              <a:buChar char="•"/>
            </a:pPr>
            <a:r>
              <a:rPr lang="lv-LV" sz="4800" dirty="0" smtClean="0"/>
              <a:t>Nekonkrēta</a:t>
            </a:r>
          </a:p>
          <a:p>
            <a:pPr>
              <a:buFontTx/>
              <a:buChar char="•"/>
            </a:pPr>
            <a:r>
              <a:rPr lang="lv-LV" sz="4800" dirty="0" smtClean="0"/>
              <a:t>Neskaidra</a:t>
            </a:r>
          </a:p>
          <a:p>
            <a:pPr>
              <a:buFontTx/>
              <a:buChar char="•"/>
            </a:pPr>
            <a:r>
              <a:rPr lang="lv-LV" sz="4800" dirty="0" smtClean="0"/>
              <a:t>Nav pasaules gaisma!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pic>
        <p:nvPicPr>
          <p:cNvPr id="6" name="Picture 2" descr="D:\Downloads\power.png"/>
          <p:cNvPicPr>
            <a:picLocks noChangeAspect="1" noChangeArrowheads="1"/>
          </p:cNvPicPr>
          <p:nvPr/>
        </p:nvPicPr>
        <p:blipFill>
          <a:blip r:embed="rId2" cstate="print"/>
          <a:srcRect/>
          <a:stretch>
            <a:fillRect/>
          </a:stretch>
        </p:blipFill>
        <p:spPr bwMode="auto">
          <a:xfrm>
            <a:off x="5220072" y="908720"/>
            <a:ext cx="3312368" cy="3312368"/>
          </a:xfrm>
          <a:prstGeom prst="rect">
            <a:avLst/>
          </a:prstGeom>
          <a:noFill/>
        </p:spPr>
      </p:pic>
      <p:pic>
        <p:nvPicPr>
          <p:cNvPr id="1026" name="Picture 2" descr="Star Wars - Wikipedia"/>
          <p:cNvPicPr>
            <a:picLocks noChangeAspect="1" noChangeArrowheads="1"/>
          </p:cNvPicPr>
          <p:nvPr/>
        </p:nvPicPr>
        <p:blipFill>
          <a:blip r:embed="rId3" cstate="print"/>
          <a:srcRect/>
          <a:stretch>
            <a:fillRect/>
          </a:stretch>
        </p:blipFill>
        <p:spPr bwMode="auto">
          <a:xfrm>
            <a:off x="0" y="4509120"/>
            <a:ext cx="4227323" cy="2015024"/>
          </a:xfrm>
          <a:prstGeom prst="rect">
            <a:avLst/>
          </a:prstGeom>
          <a:noFill/>
        </p:spPr>
      </p:pic>
      <p:sp>
        <p:nvSpPr>
          <p:cNvPr id="8" name="Rounded Rectangular Callout 7"/>
          <p:cNvSpPr/>
          <p:nvPr/>
        </p:nvSpPr>
        <p:spPr>
          <a:xfrm>
            <a:off x="4427984" y="4437112"/>
            <a:ext cx="3384376" cy="151216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dirty="0" smtClean="0">
                <a:solidFill>
                  <a:schemeClr val="tx1"/>
                </a:solidFill>
              </a:rPr>
              <a:t>“Lai spēks ir ar tevi!”</a:t>
            </a:r>
            <a:endParaRPr lang="en-US" sz="4400" dirty="0">
              <a:solidFill>
                <a:schemeClr val="tx1"/>
              </a:solidFill>
            </a:endParaRPr>
          </a:p>
        </p:txBody>
      </p:sp>
      <p:sp>
        <p:nvSpPr>
          <p:cNvPr id="1028" name="AutoShape 4" descr="Taidzji - Vēs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Taidzji - Vēstur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1" name="Picture 7"/>
          <p:cNvPicPr>
            <a:picLocks noChangeAspect="1" noChangeArrowheads="1"/>
          </p:cNvPicPr>
          <p:nvPr/>
        </p:nvPicPr>
        <p:blipFill>
          <a:blip r:embed="rId4" cstate="print"/>
          <a:srcRect/>
          <a:stretch>
            <a:fillRect/>
          </a:stretch>
        </p:blipFill>
        <p:spPr bwMode="auto">
          <a:xfrm>
            <a:off x="7236296" y="5085184"/>
            <a:ext cx="1656184" cy="165618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fade">
                                      <p:cBhvr>
                                        <p:cTn id="31" dur="2000"/>
                                        <p:tgtEl>
                                          <p:spTgt spid="1026"/>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20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31"/>
                                        </p:tgtEl>
                                        <p:attrNameLst>
                                          <p:attrName>style.visibility</p:attrName>
                                        </p:attrNameLst>
                                      </p:cBhvr>
                                      <p:to>
                                        <p:strVal val="visible"/>
                                      </p:to>
                                    </p:set>
                                    <p:animEffect transition="in" filter="fade">
                                      <p:cBhvr>
                                        <p:cTn id="39" dur="20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2.Ticība Pasaules Radītājam</a:t>
            </a:r>
          </a:p>
        </p:txBody>
      </p:sp>
      <p:sp>
        <p:nvSpPr>
          <p:cNvPr id="7" name="Rectangle 6"/>
          <p:cNvSpPr>
            <a:spLocks noChangeArrowheads="1"/>
          </p:cNvSpPr>
          <p:nvPr/>
        </p:nvSpPr>
        <p:spPr bwMode="auto">
          <a:xfrm>
            <a:off x="144016" y="836712"/>
            <a:ext cx="4932040" cy="6032421"/>
          </a:xfrm>
          <a:prstGeom prst="rect">
            <a:avLst/>
          </a:prstGeom>
          <a:noFill/>
          <a:ln w="9525">
            <a:noFill/>
            <a:miter lim="800000"/>
            <a:headEnd/>
            <a:tailEnd/>
          </a:ln>
        </p:spPr>
        <p:txBody>
          <a:bodyPr wrap="square">
            <a:spAutoFit/>
          </a:bodyPr>
          <a:lstStyle/>
          <a:p>
            <a:pPr>
              <a:spcBef>
                <a:spcPts val="1200"/>
              </a:spcBef>
            </a:pPr>
            <a:r>
              <a:rPr lang="lv-LV" sz="4000" dirty="0" smtClean="0"/>
              <a:t>Šāda ticība ir arī:</a:t>
            </a:r>
          </a:p>
          <a:p>
            <a:pPr>
              <a:spcBef>
                <a:spcPts val="1200"/>
              </a:spcBef>
              <a:buFont typeface="Arial" pitchFamily="34" charset="0"/>
              <a:buChar char="•"/>
            </a:pPr>
            <a:r>
              <a:rPr lang="lv-LV" sz="4800" dirty="0" smtClean="0"/>
              <a:t>Musulmaņiem</a:t>
            </a:r>
          </a:p>
          <a:p>
            <a:pPr>
              <a:spcBef>
                <a:spcPts val="1200"/>
              </a:spcBef>
              <a:buFont typeface="Arial" pitchFamily="34" charset="0"/>
              <a:buChar char="•"/>
            </a:pPr>
            <a:r>
              <a:rPr lang="lv-LV" sz="4800" dirty="0" smtClean="0"/>
              <a:t>Jūdiem</a:t>
            </a:r>
          </a:p>
          <a:p>
            <a:pPr>
              <a:spcBef>
                <a:spcPts val="1200"/>
              </a:spcBef>
              <a:buFont typeface="Arial" pitchFamily="34" charset="0"/>
              <a:buChar char="•"/>
            </a:pPr>
            <a:r>
              <a:rPr lang="lv-LV" sz="4800" dirty="0" smtClean="0"/>
              <a:t>Jehovas lieciniekiem</a:t>
            </a:r>
          </a:p>
          <a:p>
            <a:pPr>
              <a:spcBef>
                <a:spcPts val="1200"/>
              </a:spcBef>
              <a:buFont typeface="Arial" pitchFamily="34" charset="0"/>
              <a:buChar char="•"/>
            </a:pPr>
            <a:r>
              <a:rPr lang="lv-LV" sz="4800" dirty="0" err="1" smtClean="0"/>
              <a:t>Kabalistiem</a:t>
            </a:r>
            <a:endParaRPr lang="lv-LV" sz="4800" dirty="0" smtClean="0"/>
          </a:p>
          <a:p>
            <a:pPr>
              <a:spcBef>
                <a:spcPts val="1200"/>
              </a:spcBef>
              <a:buFont typeface="Arial" pitchFamily="34" charset="0"/>
              <a:buChar char="•"/>
            </a:pPr>
            <a:r>
              <a:rPr lang="lv-LV" sz="4800" dirty="0" err="1" smtClean="0"/>
              <a:t>Esēņiem</a:t>
            </a:r>
            <a:r>
              <a:rPr lang="lv-LV" sz="4800" dirty="0" smtClean="0"/>
              <a:t> u.c.</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smtClean="0"/>
          </a:p>
        </p:txBody>
      </p:sp>
      <p:pic>
        <p:nvPicPr>
          <p:cNvPr id="6" name="Picture 8" descr="radi$ana"/>
          <p:cNvPicPr>
            <a:picLocks noChangeAspect="1" noChangeArrowheads="1"/>
          </p:cNvPicPr>
          <p:nvPr/>
        </p:nvPicPr>
        <p:blipFill>
          <a:blip r:embed="rId2" cstate="print"/>
          <a:srcRect/>
          <a:stretch>
            <a:fillRect/>
          </a:stretch>
        </p:blipFill>
        <p:spPr bwMode="auto">
          <a:xfrm>
            <a:off x="3923928" y="1628800"/>
            <a:ext cx="5148064" cy="482880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amond(in)">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2.Ticība Pasaules Radītājam</a:t>
            </a:r>
          </a:p>
        </p:txBody>
      </p:sp>
      <p:sp>
        <p:nvSpPr>
          <p:cNvPr id="7" name="Rectangle 6"/>
          <p:cNvSpPr>
            <a:spLocks noChangeArrowheads="1"/>
          </p:cNvSpPr>
          <p:nvPr/>
        </p:nvSpPr>
        <p:spPr bwMode="auto">
          <a:xfrm>
            <a:off x="144016" y="836712"/>
            <a:ext cx="4932040" cy="6093976"/>
          </a:xfrm>
          <a:prstGeom prst="rect">
            <a:avLst/>
          </a:prstGeom>
          <a:noFill/>
          <a:ln w="9525">
            <a:noFill/>
            <a:miter lim="800000"/>
            <a:headEnd/>
            <a:tailEnd/>
          </a:ln>
        </p:spPr>
        <p:txBody>
          <a:bodyPr wrap="square">
            <a:spAutoFit/>
          </a:bodyPr>
          <a:lstStyle/>
          <a:p>
            <a:pPr>
              <a:spcBef>
                <a:spcPts val="1200"/>
              </a:spcBef>
              <a:buFont typeface="Arial" pitchFamily="34" charset="0"/>
              <a:buChar char="•"/>
            </a:pPr>
            <a:r>
              <a:rPr lang="lv-LV" sz="4000" dirty="0" smtClean="0"/>
              <a:t>Radītājs, kura priekšā būs jādod norēķins par savu dzīvi.</a:t>
            </a:r>
          </a:p>
          <a:p>
            <a:pPr>
              <a:spcBef>
                <a:spcPts val="1200"/>
              </a:spcBef>
              <a:buFont typeface="Arial" pitchFamily="34" charset="0"/>
              <a:buChar char="•"/>
            </a:pPr>
            <a:r>
              <a:rPr lang="lv-LV" sz="4000" dirty="0" smtClean="0"/>
              <a:t>Noliedz trīsvienību.</a:t>
            </a:r>
          </a:p>
          <a:p>
            <a:pPr>
              <a:spcBef>
                <a:spcPts val="1200"/>
              </a:spcBef>
              <a:buFont typeface="Arial" pitchFamily="34" charset="0"/>
              <a:buChar char="•"/>
            </a:pPr>
            <a:r>
              <a:rPr lang="lv-LV" sz="4000" dirty="0" smtClean="0"/>
              <a:t>Noliedz Jēzus dievišķumu.</a:t>
            </a:r>
          </a:p>
          <a:p>
            <a:pPr>
              <a:spcBef>
                <a:spcPts val="1200"/>
              </a:spcBef>
              <a:buFont typeface="Arial" pitchFamily="34" charset="0"/>
              <a:buChar char="•"/>
            </a:pPr>
            <a:r>
              <a:rPr lang="lv-LV" sz="4000" dirty="0" smtClean="0"/>
              <a:t>Nav pasaules gaisma!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6</a:t>
            </a:fld>
            <a:endParaRPr lang="lv-LV" smtClean="0"/>
          </a:p>
        </p:txBody>
      </p:sp>
      <p:pic>
        <p:nvPicPr>
          <p:cNvPr id="6" name="Picture 8" descr="radi$ana"/>
          <p:cNvPicPr>
            <a:picLocks noChangeAspect="1" noChangeArrowheads="1"/>
          </p:cNvPicPr>
          <p:nvPr/>
        </p:nvPicPr>
        <p:blipFill>
          <a:blip r:embed="rId2" cstate="print"/>
          <a:srcRect/>
          <a:stretch>
            <a:fillRect/>
          </a:stretch>
        </p:blipFill>
        <p:spPr bwMode="auto">
          <a:xfrm>
            <a:off x="4932040" y="1484784"/>
            <a:ext cx="4139952" cy="482453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amond(in)">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3. Ticība Bargam tiesnesim</a:t>
            </a:r>
          </a:p>
        </p:txBody>
      </p:sp>
      <p:sp>
        <p:nvSpPr>
          <p:cNvPr id="7" name="Rectangle 6"/>
          <p:cNvSpPr>
            <a:spLocks noChangeArrowheads="1"/>
          </p:cNvSpPr>
          <p:nvPr/>
        </p:nvSpPr>
        <p:spPr bwMode="auto">
          <a:xfrm>
            <a:off x="144016" y="836712"/>
            <a:ext cx="5220072" cy="6186309"/>
          </a:xfrm>
          <a:prstGeom prst="rect">
            <a:avLst/>
          </a:prstGeom>
          <a:noFill/>
          <a:ln w="9525">
            <a:noFill/>
            <a:miter lim="800000"/>
            <a:headEnd/>
            <a:tailEnd/>
          </a:ln>
        </p:spPr>
        <p:txBody>
          <a:bodyPr wrap="square">
            <a:spAutoFit/>
          </a:bodyPr>
          <a:lstStyle/>
          <a:p>
            <a:pPr>
              <a:buFontTx/>
              <a:buChar char="•"/>
            </a:pPr>
            <a:r>
              <a:rPr lang="lv-LV" sz="4400" dirty="0" smtClean="0"/>
              <a:t>Grāmatvedis debesīs</a:t>
            </a:r>
          </a:p>
          <a:p>
            <a:pPr>
              <a:buFontTx/>
              <a:buChar char="•"/>
            </a:pPr>
            <a:r>
              <a:rPr lang="lv-LV" sz="4400" dirty="0" smtClean="0"/>
              <a:t>Visi darbi/nedarbi tiek uzskaitīti</a:t>
            </a:r>
          </a:p>
          <a:p>
            <a:pPr>
              <a:buFontTx/>
              <a:buChar char="•"/>
            </a:pPr>
            <a:r>
              <a:rPr lang="lv-LV" sz="4400" dirty="0" smtClean="0"/>
              <a:t>Darbi tiek darīti piespiedu kārtā</a:t>
            </a:r>
          </a:p>
          <a:p>
            <a:pPr>
              <a:buFontTx/>
              <a:buChar char="•"/>
            </a:pPr>
            <a:r>
              <a:rPr lang="lv-LV" sz="4400" dirty="0" smtClean="0"/>
              <a:t>Centrā esmu “Es”</a:t>
            </a:r>
          </a:p>
          <a:p>
            <a:pPr>
              <a:buFontTx/>
              <a:buChar char="•"/>
            </a:pPr>
            <a:r>
              <a:rPr lang="lv-LV" sz="4400" dirty="0" smtClean="0"/>
              <a:t>Nav pasaules gaisma!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pic>
        <p:nvPicPr>
          <p:cNvPr id="6" name="Picture 3" descr="D:\Downloads\judge.png"/>
          <p:cNvPicPr>
            <a:picLocks noChangeAspect="1" noChangeArrowheads="1"/>
          </p:cNvPicPr>
          <p:nvPr/>
        </p:nvPicPr>
        <p:blipFill>
          <a:blip r:embed="rId2" cstate="print"/>
          <a:srcRect/>
          <a:stretch>
            <a:fillRect/>
          </a:stretch>
        </p:blipFill>
        <p:spPr bwMode="auto">
          <a:xfrm>
            <a:off x="5580112" y="764704"/>
            <a:ext cx="2520280" cy="2520280"/>
          </a:xfrm>
          <a:prstGeom prst="rect">
            <a:avLst/>
          </a:prstGeom>
          <a:noFill/>
        </p:spPr>
      </p:pic>
      <p:pic>
        <p:nvPicPr>
          <p:cNvPr id="35842" name="Picture 2" descr="Svari — teorija. Dabaszinības, 5. klase."/>
          <p:cNvPicPr>
            <a:picLocks noChangeAspect="1" noChangeArrowheads="1"/>
          </p:cNvPicPr>
          <p:nvPr/>
        </p:nvPicPr>
        <p:blipFill>
          <a:blip r:embed="rId3" cstate="print"/>
          <a:srcRect/>
          <a:stretch>
            <a:fillRect/>
          </a:stretch>
        </p:blipFill>
        <p:spPr bwMode="auto">
          <a:xfrm>
            <a:off x="5220072" y="3789040"/>
            <a:ext cx="3222220" cy="26422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5842"/>
                                        </p:tgtEl>
                                        <p:attrNameLst>
                                          <p:attrName>style.visibility</p:attrName>
                                        </p:attrNameLst>
                                      </p:cBhvr>
                                      <p:to>
                                        <p:strVal val="visible"/>
                                      </p:to>
                                    </p:set>
                                    <p:animEffect transition="in" filter="fade">
                                      <p:cBhvr>
                                        <p:cTn id="15" dur="2000"/>
                                        <p:tgtEl>
                                          <p:spTgt spid="35842"/>
                                        </p:tgtEl>
                                      </p:cBhvr>
                                    </p:animEffect>
                                  </p:childTnLst>
                                </p:cTn>
                              </p:par>
                            </p:childTnLst>
                          </p:cTn>
                        </p:par>
                        <p:par>
                          <p:cTn id="16" fill="hold">
                            <p:stCondLst>
                              <p:cond delay="40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 calcmode="lin" valueType="num">
                                      <p:cBhvr additive="base">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5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6000"/>
                            </p:stCondLst>
                            <p:childTnLst>
                              <p:par>
                                <p:cTn id="37" presetID="2" presetClass="entr" presetSubtype="4"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4. Ticība: visi ceļi ved uz debesīm</a:t>
            </a:r>
          </a:p>
        </p:txBody>
      </p:sp>
      <p:sp>
        <p:nvSpPr>
          <p:cNvPr id="7" name="Rectangle 6"/>
          <p:cNvSpPr>
            <a:spLocks noChangeArrowheads="1"/>
          </p:cNvSpPr>
          <p:nvPr/>
        </p:nvSpPr>
        <p:spPr bwMode="auto">
          <a:xfrm>
            <a:off x="0" y="908720"/>
            <a:ext cx="5292080" cy="5970865"/>
          </a:xfrm>
          <a:prstGeom prst="rect">
            <a:avLst/>
          </a:prstGeom>
          <a:noFill/>
          <a:ln w="9525">
            <a:noFill/>
            <a:miter lim="800000"/>
            <a:headEnd/>
            <a:tailEnd/>
          </a:ln>
        </p:spPr>
        <p:txBody>
          <a:bodyPr wrap="square">
            <a:spAutoFit/>
          </a:bodyPr>
          <a:lstStyle/>
          <a:p>
            <a:pPr>
              <a:spcBef>
                <a:spcPts val="1200"/>
              </a:spcBef>
              <a:buFontTx/>
              <a:buChar char="•"/>
            </a:pPr>
            <a:r>
              <a:rPr lang="lv-LV" sz="4400" dirty="0" smtClean="0"/>
              <a:t>Nav svarīgi kādai reliģijai piederu.</a:t>
            </a:r>
          </a:p>
          <a:p>
            <a:pPr>
              <a:spcBef>
                <a:spcPts val="1200"/>
              </a:spcBef>
              <a:buFontTx/>
              <a:buChar char="•"/>
            </a:pPr>
            <a:r>
              <a:rPr lang="lv-LV" sz="4400" dirty="0" smtClean="0"/>
              <a:t>Tās visas runā par vienu un to pašu.</a:t>
            </a:r>
          </a:p>
          <a:p>
            <a:pPr>
              <a:spcBef>
                <a:spcPts val="1200"/>
              </a:spcBef>
              <a:buFontTx/>
              <a:buChar char="•"/>
            </a:pPr>
            <a:r>
              <a:rPr lang="lv-LV" sz="4400" dirty="0" smtClean="0"/>
              <a:t>Mums jābūt tolerantiem.</a:t>
            </a:r>
          </a:p>
          <a:p>
            <a:pPr>
              <a:spcBef>
                <a:spcPts val="1200"/>
              </a:spcBef>
              <a:buFontTx/>
              <a:buChar char="•"/>
            </a:pPr>
            <a:r>
              <a:rPr lang="lv-LV" sz="4400" dirty="0" smtClean="0"/>
              <a:t>Nav pasaules gaisma!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8</a:t>
            </a:fld>
            <a:endParaRPr lang="lv-LV" smtClean="0"/>
          </a:p>
        </p:txBody>
      </p:sp>
      <p:pic>
        <p:nvPicPr>
          <p:cNvPr id="6" name="Picture 2"/>
          <p:cNvPicPr>
            <a:picLocks noChangeAspect="1" noChangeArrowheads="1"/>
          </p:cNvPicPr>
          <p:nvPr/>
        </p:nvPicPr>
        <p:blipFill>
          <a:blip r:embed="rId2" cstate="print"/>
          <a:srcRect l="57962" r="2189"/>
          <a:stretch>
            <a:fillRect/>
          </a:stretch>
        </p:blipFill>
        <p:spPr bwMode="auto">
          <a:xfrm>
            <a:off x="5508104" y="2636912"/>
            <a:ext cx="3168352" cy="24482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descr="heaven.png"/>
          <p:cNvPicPr>
            <a:picLocks noChangeAspect="1"/>
          </p:cNvPicPr>
          <p:nvPr/>
        </p:nvPicPr>
        <p:blipFill>
          <a:blip r:embed="rId3" cstate="print"/>
          <a:stretch>
            <a:fillRect/>
          </a:stretch>
        </p:blipFill>
        <p:spPr>
          <a:xfrm>
            <a:off x="5868144" y="620688"/>
            <a:ext cx="2294079" cy="2294079"/>
          </a:xfrm>
          <a:prstGeom prst="rect">
            <a:avLst/>
          </a:prstGeom>
        </p:spPr>
      </p:pic>
      <p:pic>
        <p:nvPicPr>
          <p:cNvPr id="10" name="Picture 2"/>
          <p:cNvPicPr>
            <a:picLocks noChangeAspect="1" noChangeArrowheads="1"/>
          </p:cNvPicPr>
          <p:nvPr/>
        </p:nvPicPr>
        <p:blipFill>
          <a:blip r:embed="rId4" cstate="print"/>
          <a:srcRect/>
          <a:stretch>
            <a:fillRect/>
          </a:stretch>
        </p:blipFill>
        <p:spPr bwMode="auto">
          <a:xfrm>
            <a:off x="5868144" y="4895148"/>
            <a:ext cx="2514134" cy="196285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par>
                          <p:cTn id="13" fill="hold">
                            <p:stCondLst>
                              <p:cond delay="1000"/>
                            </p:stCondLst>
                            <p:childTnLst>
                              <p:par>
                                <p:cTn id="14" presetID="9"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3500"/>
                            </p:stCondLst>
                            <p:childTnLst>
                              <p:par>
                                <p:cTn id="22" presetID="2" presetClass="entr" presetSubtype="4" fill="hold" nodeType="after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 calcmode="lin" valueType="num">
                                      <p:cBhvr additive="base">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4000"/>
                            </p:stCondLst>
                            <p:childTnLst>
                              <p:par>
                                <p:cTn id="27" presetID="2" presetClass="entr" presetSubtype="4" fill="hold" nodeType="after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 calcmode="lin" valueType="num">
                                      <p:cBhvr additive="base">
                                        <p:cTn id="2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2" presetClass="entr" presetSubtype="4" fill="hold" nodeType="after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 calcmode="lin" valueType="num">
                                      <p:cBhvr additive="base">
                                        <p:cTn id="3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2" presetClass="entr" presetSubtype="4" fill="hold" nodeType="after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 calcmode="lin" valueType="num">
                                      <p:cBhvr additive="base">
                                        <p:cTn id="3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Kristietība un citas reliģijas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pic>
        <p:nvPicPr>
          <p:cNvPr id="6" name="Picture 15"/>
          <p:cNvPicPr>
            <a:picLocks noChangeAspect="1" noChangeArrowheads="1"/>
          </p:cNvPicPr>
          <p:nvPr/>
        </p:nvPicPr>
        <p:blipFill>
          <a:blip r:embed="rId2" cstate="print"/>
          <a:srcRect/>
          <a:stretch>
            <a:fillRect/>
          </a:stretch>
        </p:blipFill>
        <p:spPr bwMode="auto">
          <a:xfrm>
            <a:off x="611560" y="836712"/>
            <a:ext cx="8352928" cy="38932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ounded Rectangle 7"/>
          <p:cNvSpPr/>
          <p:nvPr/>
        </p:nvSpPr>
        <p:spPr>
          <a:xfrm>
            <a:off x="611560" y="5085184"/>
            <a:ext cx="8064896"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Jēzus saka: "ES ESMU ceļš, patiesība un dzīvība; neviens netiek pie Tēva kā vien caur Mani. (Jņ.14:6)</a:t>
            </a:r>
            <a:endParaRPr lang="en-US"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13655</TotalTime>
  <Words>1065</Words>
  <Application>Microsoft Office PowerPoint</Application>
  <PresentationFormat>On-screen Show (4:3)</PresentationFormat>
  <Paragraphs>154</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Default Design</vt:lpstr>
      <vt:lpstr>Pilsēta kalnā esiet Jūs visi</vt:lpstr>
      <vt:lpstr>Slide 2</vt:lpstr>
      <vt:lpstr>Luters par ticību</vt:lpstr>
      <vt:lpstr>1. Ticība Augstākam spēkam</vt:lpstr>
      <vt:lpstr>2.Ticība Pasaules Radītājam</vt:lpstr>
      <vt:lpstr>2.Ticība Pasaules Radītājam</vt:lpstr>
      <vt:lpstr>3. Ticība Bargam tiesnesim</vt:lpstr>
      <vt:lpstr>4. Ticība: visi ceļi ved uz debesīm</vt:lpstr>
      <vt:lpstr>Kristietība un citas reliģijas</vt:lpstr>
      <vt:lpstr>Dievs, Jā! Kāpēc Jēzus?</vt:lpstr>
      <vt:lpstr>5. Glābjoša Ticība Jēzum Kristum</vt:lpstr>
      <vt:lpstr>5. Glābjoša Ticība Jēzum Kristum</vt:lpstr>
      <vt:lpstr>Kā mēs varam tikt izglābti? </vt:lpstr>
      <vt:lpstr>Jēzus visai  pasaulei</vt:lpstr>
      <vt:lpstr>Kristus + Kaut kas = - Kristus</vt:lpstr>
      <vt:lpstr>Slide 16</vt:lpstr>
      <vt:lpstr>Slide 17</vt:lpstr>
      <vt:lpstr>Mt.8:23-27 Mazticība</vt:lpstr>
      <vt:lpstr>Slide 19</vt:lpstr>
      <vt:lpstr>Kā mācekļi mainījās</vt:lpstr>
      <vt:lpstr>Bezbailīgie mācekļi – Pasaules gaisma</vt:lpstr>
      <vt:lpstr>Luters par ticību</vt:lpstr>
      <vt:lpstr>Slide 23</vt:lpstr>
      <vt:lpstr>Pilsēta kalnā esiet jūs - kristieši</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109</cp:revision>
  <dcterms:created xsi:type="dcterms:W3CDTF">2010-10-07T14:46:11Z</dcterms:created>
  <dcterms:modified xsi:type="dcterms:W3CDTF">2023-08-10T11:01:04Z</dcterms:modified>
</cp:coreProperties>
</file>